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heddar" panose="020B0604020202020204" charset="0"/>
      <p:regular r:id="rId12"/>
    </p:embeddedFont>
    <p:embeddedFont>
      <p:font typeface="TT Interphases" panose="020B0604020202020204" charset="0"/>
      <p:regular r:id="rId13"/>
    </p:embeddedFont>
    <p:embeddedFont>
      <p:font typeface="TT Interphases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5013" autoAdjust="0"/>
  </p:normalViewPr>
  <p:slideViewPr>
    <p:cSldViewPr>
      <p:cViewPr>
        <p:scale>
          <a:sx n="47" d="100"/>
          <a:sy n="47" d="100"/>
        </p:scale>
        <p:origin x="1171" y="24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9.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4937" y="14748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rot="1659370">
            <a:off x="7742795" y="-317608"/>
            <a:ext cx="12590769" cy="3313075"/>
            <a:chOff x="0" y="0"/>
            <a:chExt cx="3316087" cy="872579"/>
          </a:xfrm>
        </p:grpSpPr>
        <p:sp>
          <p:nvSpPr>
            <p:cNvPr id="4" name="Freeform 4"/>
            <p:cNvSpPr/>
            <p:nvPr/>
          </p:nvSpPr>
          <p:spPr>
            <a:xfrm>
              <a:off x="0" y="0"/>
              <a:ext cx="3316087" cy="872579"/>
            </a:xfrm>
            <a:custGeom>
              <a:avLst/>
              <a:gdLst/>
              <a:ahLst/>
              <a:cxnLst/>
              <a:rect l="l" t="t" r="r" b="b"/>
              <a:pathLst>
                <a:path w="3316087" h="872579">
                  <a:moveTo>
                    <a:pt x="0" y="0"/>
                  </a:moveTo>
                  <a:lnTo>
                    <a:pt x="3316087" y="0"/>
                  </a:lnTo>
                  <a:lnTo>
                    <a:pt x="3316087" y="872579"/>
                  </a:lnTo>
                  <a:lnTo>
                    <a:pt x="0" y="872579"/>
                  </a:lnTo>
                  <a:close/>
                </a:path>
              </a:pathLst>
            </a:custGeom>
            <a:gradFill rotWithShape="1">
              <a:gsLst>
                <a:gs pos="0">
                  <a:srgbClr val="001127">
                    <a:alpha val="74000"/>
                  </a:srgbClr>
                </a:gs>
                <a:gs pos="50000">
                  <a:srgbClr val="00377E">
                    <a:alpha val="74000"/>
                  </a:srgbClr>
                </a:gs>
                <a:gs pos="100000">
                  <a:srgbClr val="2785FF">
                    <a:alpha val="74000"/>
                  </a:srgbClr>
                </a:gs>
              </a:gsLst>
              <a:lin ang="0"/>
            </a:gradFill>
          </p:spPr>
        </p:sp>
        <p:sp>
          <p:nvSpPr>
            <p:cNvPr id="5" name="TextBox 5"/>
            <p:cNvSpPr txBox="1"/>
            <p:nvPr/>
          </p:nvSpPr>
          <p:spPr>
            <a:xfrm>
              <a:off x="0" y="-38100"/>
              <a:ext cx="3316087" cy="91067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1659370">
            <a:off x="11654243" y="-1389210"/>
            <a:ext cx="9046273" cy="3770023"/>
            <a:chOff x="0" y="0"/>
            <a:chExt cx="2382557" cy="992928"/>
          </a:xfrm>
        </p:grpSpPr>
        <p:sp>
          <p:nvSpPr>
            <p:cNvPr id="7" name="Freeform 7"/>
            <p:cNvSpPr/>
            <p:nvPr/>
          </p:nvSpPr>
          <p:spPr>
            <a:xfrm>
              <a:off x="0" y="0"/>
              <a:ext cx="2382557" cy="992928"/>
            </a:xfrm>
            <a:custGeom>
              <a:avLst/>
              <a:gdLst/>
              <a:ahLst/>
              <a:cxnLst/>
              <a:rect l="l" t="t" r="r" b="b"/>
              <a:pathLst>
                <a:path w="2382557" h="992928">
                  <a:moveTo>
                    <a:pt x="0" y="0"/>
                  </a:moveTo>
                  <a:lnTo>
                    <a:pt x="2382557" y="0"/>
                  </a:lnTo>
                  <a:lnTo>
                    <a:pt x="2382557" y="992928"/>
                  </a:lnTo>
                  <a:lnTo>
                    <a:pt x="0" y="992928"/>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8" name="TextBox 8"/>
            <p:cNvSpPr txBox="1"/>
            <p:nvPr/>
          </p:nvSpPr>
          <p:spPr>
            <a:xfrm>
              <a:off x="0" y="-38100"/>
              <a:ext cx="2382557" cy="1031028"/>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8640409">
            <a:off x="-2361292" y="7540469"/>
            <a:ext cx="12590769" cy="3313075"/>
            <a:chOff x="0" y="0"/>
            <a:chExt cx="3316087" cy="872579"/>
          </a:xfrm>
        </p:grpSpPr>
        <p:sp>
          <p:nvSpPr>
            <p:cNvPr id="10" name="Freeform 10"/>
            <p:cNvSpPr/>
            <p:nvPr/>
          </p:nvSpPr>
          <p:spPr>
            <a:xfrm>
              <a:off x="0" y="0"/>
              <a:ext cx="3316087" cy="872579"/>
            </a:xfrm>
            <a:custGeom>
              <a:avLst/>
              <a:gdLst/>
              <a:ahLst/>
              <a:cxnLst/>
              <a:rect l="l" t="t" r="r" b="b"/>
              <a:pathLst>
                <a:path w="3316087" h="872579">
                  <a:moveTo>
                    <a:pt x="0" y="0"/>
                  </a:moveTo>
                  <a:lnTo>
                    <a:pt x="3316087" y="0"/>
                  </a:lnTo>
                  <a:lnTo>
                    <a:pt x="3316087" y="872579"/>
                  </a:lnTo>
                  <a:lnTo>
                    <a:pt x="0" y="872579"/>
                  </a:lnTo>
                  <a:close/>
                </a:path>
              </a:pathLst>
            </a:custGeom>
            <a:gradFill rotWithShape="1">
              <a:gsLst>
                <a:gs pos="0">
                  <a:srgbClr val="001127">
                    <a:alpha val="74000"/>
                  </a:srgbClr>
                </a:gs>
                <a:gs pos="50000">
                  <a:srgbClr val="00377E">
                    <a:alpha val="74000"/>
                  </a:srgbClr>
                </a:gs>
                <a:gs pos="100000">
                  <a:srgbClr val="2785FF">
                    <a:alpha val="74000"/>
                  </a:srgbClr>
                </a:gs>
              </a:gsLst>
              <a:lin ang="0"/>
            </a:gradFill>
          </p:spPr>
        </p:sp>
        <p:sp>
          <p:nvSpPr>
            <p:cNvPr id="11" name="TextBox 11"/>
            <p:cNvSpPr txBox="1"/>
            <p:nvPr/>
          </p:nvSpPr>
          <p:spPr>
            <a:xfrm>
              <a:off x="0" y="-38100"/>
              <a:ext cx="3316087" cy="91067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rot="-8640409">
            <a:off x="-2827888" y="7836040"/>
            <a:ext cx="9046273" cy="3770023"/>
            <a:chOff x="0" y="0"/>
            <a:chExt cx="2382557" cy="992928"/>
          </a:xfrm>
        </p:grpSpPr>
        <p:sp>
          <p:nvSpPr>
            <p:cNvPr id="13" name="Freeform 13"/>
            <p:cNvSpPr/>
            <p:nvPr/>
          </p:nvSpPr>
          <p:spPr>
            <a:xfrm>
              <a:off x="0" y="0"/>
              <a:ext cx="2382557" cy="992928"/>
            </a:xfrm>
            <a:custGeom>
              <a:avLst/>
              <a:gdLst/>
              <a:ahLst/>
              <a:cxnLst/>
              <a:rect l="l" t="t" r="r" b="b"/>
              <a:pathLst>
                <a:path w="2382557" h="992928">
                  <a:moveTo>
                    <a:pt x="0" y="0"/>
                  </a:moveTo>
                  <a:lnTo>
                    <a:pt x="2382557" y="0"/>
                  </a:lnTo>
                  <a:lnTo>
                    <a:pt x="2382557" y="992928"/>
                  </a:lnTo>
                  <a:lnTo>
                    <a:pt x="0" y="992928"/>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14" name="TextBox 14"/>
            <p:cNvSpPr txBox="1"/>
            <p:nvPr/>
          </p:nvSpPr>
          <p:spPr>
            <a:xfrm>
              <a:off x="0" y="-38100"/>
              <a:ext cx="2382557" cy="1031028"/>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flipH="1">
            <a:off x="1417067" y="5537716"/>
            <a:ext cx="7726933" cy="1050863"/>
          </a:xfrm>
          <a:custGeom>
            <a:avLst/>
            <a:gdLst/>
            <a:ahLst/>
            <a:cxnLst/>
            <a:rect l="l" t="t" r="r" b="b"/>
            <a:pathLst>
              <a:path w="7726933" h="1050863">
                <a:moveTo>
                  <a:pt x="7726933" y="0"/>
                </a:moveTo>
                <a:lnTo>
                  <a:pt x="0" y="0"/>
                </a:lnTo>
                <a:lnTo>
                  <a:pt x="0" y="1050863"/>
                </a:lnTo>
                <a:lnTo>
                  <a:pt x="7726933" y="1050863"/>
                </a:lnTo>
                <a:lnTo>
                  <a:pt x="772693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741506" y="1089141"/>
            <a:ext cx="14804989" cy="2565446"/>
          </a:xfrm>
          <a:prstGeom prst="rect">
            <a:avLst/>
          </a:prstGeom>
        </p:spPr>
        <p:txBody>
          <a:bodyPr lIns="0" tIns="0" rIns="0" bIns="0" rtlCol="0" anchor="t">
            <a:spAutoFit/>
          </a:bodyPr>
          <a:lstStyle/>
          <a:p>
            <a:pPr algn="ctr">
              <a:lnSpc>
                <a:spcPts val="23962"/>
              </a:lnSpc>
            </a:pPr>
            <a:r>
              <a:rPr lang="vi-VN" sz="8000" dirty="0">
                <a:solidFill>
                  <a:srgbClr val="FBFBFB"/>
                </a:solidFill>
                <a:latin typeface="Cheddar"/>
                <a:ea typeface="Cheddar"/>
                <a:cs typeface="Cheddar"/>
                <a:sym typeface="Cheddar"/>
              </a:rPr>
              <a:t>Vấn đề của chương 2</a:t>
            </a:r>
            <a:endParaRPr lang="en-US" sz="8000" dirty="0">
              <a:solidFill>
                <a:srgbClr val="FBFBFB"/>
              </a:solidFill>
              <a:latin typeface="Cheddar"/>
              <a:ea typeface="Cheddar"/>
              <a:cs typeface="Cheddar"/>
              <a:sym typeface="Cheddar"/>
            </a:endParaRPr>
          </a:p>
        </p:txBody>
      </p:sp>
      <p:grpSp>
        <p:nvGrpSpPr>
          <p:cNvPr id="17" name="Group 17"/>
          <p:cNvGrpSpPr/>
          <p:nvPr/>
        </p:nvGrpSpPr>
        <p:grpSpPr>
          <a:xfrm>
            <a:off x="3547684" y="6235206"/>
            <a:ext cx="12389678" cy="2278245"/>
            <a:chOff x="0" y="0"/>
            <a:chExt cx="3378415" cy="621231"/>
          </a:xfrm>
        </p:grpSpPr>
        <p:sp>
          <p:nvSpPr>
            <p:cNvPr id="18" name="Freeform 18"/>
            <p:cNvSpPr/>
            <p:nvPr/>
          </p:nvSpPr>
          <p:spPr>
            <a:xfrm>
              <a:off x="0" y="0"/>
              <a:ext cx="3378415" cy="621231"/>
            </a:xfrm>
            <a:custGeom>
              <a:avLst/>
              <a:gdLst/>
              <a:ahLst/>
              <a:cxnLst/>
              <a:rect l="l" t="t" r="r" b="b"/>
              <a:pathLst>
                <a:path w="3378415" h="621231">
                  <a:moveTo>
                    <a:pt x="1689208" y="0"/>
                  </a:moveTo>
                  <a:cubicBezTo>
                    <a:pt x="756284" y="0"/>
                    <a:pt x="0" y="139067"/>
                    <a:pt x="0" y="310616"/>
                  </a:cubicBezTo>
                  <a:cubicBezTo>
                    <a:pt x="0" y="482164"/>
                    <a:pt x="756284" y="621231"/>
                    <a:pt x="1689208" y="621231"/>
                  </a:cubicBezTo>
                  <a:cubicBezTo>
                    <a:pt x="2622131" y="621231"/>
                    <a:pt x="3378415" y="482164"/>
                    <a:pt x="3378415" y="310616"/>
                  </a:cubicBezTo>
                  <a:cubicBezTo>
                    <a:pt x="3378415" y="139067"/>
                    <a:pt x="2622131" y="0"/>
                    <a:pt x="1689208" y="0"/>
                  </a:cubicBezTo>
                  <a:close/>
                </a:path>
              </a:pathLst>
            </a:custGeom>
            <a:solidFill>
              <a:srgbClr val="001127"/>
            </a:solidFill>
          </p:spPr>
        </p:sp>
        <p:sp>
          <p:nvSpPr>
            <p:cNvPr id="19" name="TextBox 19"/>
            <p:cNvSpPr txBox="1"/>
            <p:nvPr/>
          </p:nvSpPr>
          <p:spPr>
            <a:xfrm>
              <a:off x="316726" y="20140"/>
              <a:ext cx="2744962" cy="54285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3885701" y="3409468"/>
            <a:ext cx="12051662" cy="4323534"/>
          </a:xfrm>
          <a:custGeom>
            <a:avLst/>
            <a:gdLst/>
            <a:ahLst/>
            <a:cxnLst/>
            <a:rect l="l" t="t" r="r" b="b"/>
            <a:pathLst>
              <a:path w="12051662" h="4323534">
                <a:moveTo>
                  <a:pt x="0" y="0"/>
                </a:moveTo>
                <a:lnTo>
                  <a:pt x="12051662" y="0"/>
                </a:lnTo>
                <a:lnTo>
                  <a:pt x="12051662" y="4323533"/>
                </a:lnTo>
                <a:lnTo>
                  <a:pt x="0" y="4323533"/>
                </a:lnTo>
                <a:lnTo>
                  <a:pt x="0" y="0"/>
                </a:lnTo>
                <a:close/>
              </a:path>
            </a:pathLst>
          </a:custGeom>
          <a:blipFill>
            <a:blip r:embed="rId5"/>
            <a:stretch>
              <a:fillRect/>
            </a:stretch>
          </a:blipFill>
        </p:spPr>
      </p:sp>
      <p:sp>
        <p:nvSpPr>
          <p:cNvPr id="21" name="Freeform 21"/>
          <p:cNvSpPr/>
          <p:nvPr/>
        </p:nvSpPr>
        <p:spPr>
          <a:xfrm rot="-5400000">
            <a:off x="1028700" y="7810782"/>
            <a:ext cx="1425611" cy="1425611"/>
          </a:xfrm>
          <a:custGeom>
            <a:avLst/>
            <a:gdLst/>
            <a:ahLst/>
            <a:cxnLst/>
            <a:rect l="l" t="t" r="r" b="b"/>
            <a:pathLst>
              <a:path w="1425611" h="1425611">
                <a:moveTo>
                  <a:pt x="0" y="0"/>
                </a:moveTo>
                <a:lnTo>
                  <a:pt x="1425611" y="0"/>
                </a:lnTo>
                <a:lnTo>
                  <a:pt x="1425611" y="1425611"/>
                </a:lnTo>
                <a:lnTo>
                  <a:pt x="0" y="14256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rot="-5400000" flipV="1">
            <a:off x="15833689" y="7810782"/>
            <a:ext cx="1425611" cy="1425611"/>
          </a:xfrm>
          <a:custGeom>
            <a:avLst/>
            <a:gdLst/>
            <a:ahLst/>
            <a:cxnLst/>
            <a:rect l="l" t="t" r="r" b="b"/>
            <a:pathLst>
              <a:path w="1425611" h="1425611">
                <a:moveTo>
                  <a:pt x="0" y="1425611"/>
                </a:moveTo>
                <a:lnTo>
                  <a:pt x="1425611" y="1425611"/>
                </a:lnTo>
                <a:lnTo>
                  <a:pt x="1425611" y="0"/>
                </a:lnTo>
                <a:lnTo>
                  <a:pt x="0" y="0"/>
                </a:lnTo>
                <a:lnTo>
                  <a:pt x="0" y="1425611"/>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rot="-5400000" flipH="1">
            <a:off x="1028700" y="1028700"/>
            <a:ext cx="1425611" cy="1425611"/>
          </a:xfrm>
          <a:custGeom>
            <a:avLst/>
            <a:gdLst/>
            <a:ahLst/>
            <a:cxnLst/>
            <a:rect l="l" t="t" r="r" b="b"/>
            <a:pathLst>
              <a:path w="1425611" h="1425611">
                <a:moveTo>
                  <a:pt x="1425611" y="0"/>
                </a:moveTo>
                <a:lnTo>
                  <a:pt x="0" y="0"/>
                </a:lnTo>
                <a:lnTo>
                  <a:pt x="0" y="1425611"/>
                </a:lnTo>
                <a:lnTo>
                  <a:pt x="1425611" y="1425611"/>
                </a:lnTo>
                <a:lnTo>
                  <a:pt x="142561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rot="-5400000" flipH="1" flipV="1">
            <a:off x="15833689" y="1028700"/>
            <a:ext cx="1425611" cy="1425611"/>
          </a:xfrm>
          <a:custGeom>
            <a:avLst/>
            <a:gdLst/>
            <a:ahLst/>
            <a:cxnLst/>
            <a:rect l="l" t="t" r="r" b="b"/>
            <a:pathLst>
              <a:path w="1425611" h="1425611">
                <a:moveTo>
                  <a:pt x="1425611" y="1425611"/>
                </a:moveTo>
                <a:lnTo>
                  <a:pt x="0" y="1425611"/>
                </a:lnTo>
                <a:lnTo>
                  <a:pt x="0" y="0"/>
                </a:lnTo>
                <a:lnTo>
                  <a:pt x="1425611" y="0"/>
                </a:lnTo>
                <a:lnTo>
                  <a:pt x="1425611" y="1425611"/>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TextBox 25"/>
          <p:cNvSpPr txBox="1"/>
          <p:nvPr/>
        </p:nvSpPr>
        <p:spPr>
          <a:xfrm>
            <a:off x="3790002" y="8182737"/>
            <a:ext cx="10707997" cy="1835054"/>
          </a:xfrm>
          <a:prstGeom prst="rect">
            <a:avLst/>
          </a:prstGeom>
        </p:spPr>
        <p:txBody>
          <a:bodyPr lIns="0" tIns="0" rIns="0" bIns="0" rtlCol="0" anchor="t">
            <a:spAutoFit/>
          </a:bodyPr>
          <a:lstStyle/>
          <a:p>
            <a:pPr algn="ctr">
              <a:lnSpc>
                <a:spcPts val="4868"/>
              </a:lnSpc>
            </a:pPr>
            <a:r>
              <a:rPr lang="vi-VN" sz="3477" spc="236" dirty="0">
                <a:solidFill>
                  <a:srgbClr val="FBFBFB"/>
                </a:solidFill>
                <a:latin typeface="TT Interphases"/>
                <a:ea typeface="TT Interphases"/>
                <a:cs typeface="TT Interphases"/>
                <a:sym typeface="TT Interphases"/>
              </a:rPr>
              <a:t>Bài thuyết trình</a:t>
            </a:r>
          </a:p>
          <a:p>
            <a:pPr algn="ctr">
              <a:lnSpc>
                <a:spcPts val="4868"/>
              </a:lnSpc>
            </a:pPr>
            <a:r>
              <a:rPr lang="vi-VN" sz="3477" spc="236" dirty="0">
                <a:solidFill>
                  <a:srgbClr val="FBFBFB"/>
                </a:solidFill>
                <a:latin typeface="TT Interphases"/>
                <a:ea typeface="TT Interphases"/>
                <a:cs typeface="TT Interphases"/>
                <a:sym typeface="TT Interphases"/>
              </a:rPr>
              <a:t>HỌ và tên: Nguyễn Thành Luân</a:t>
            </a:r>
          </a:p>
          <a:p>
            <a:pPr algn="ctr">
              <a:lnSpc>
                <a:spcPts val="4868"/>
              </a:lnSpc>
            </a:pPr>
            <a:r>
              <a:rPr lang="vi-VN" sz="3477" spc="236" dirty="0">
                <a:solidFill>
                  <a:srgbClr val="FBFBFB"/>
                </a:solidFill>
                <a:latin typeface="TT Interphases"/>
                <a:ea typeface="TT Interphases"/>
                <a:cs typeface="TT Interphases"/>
                <a:sym typeface="TT Interphases"/>
              </a:rPr>
              <a:t>Lớp:CNKO-K13A</a:t>
            </a:r>
            <a:endParaRPr lang="en-US" sz="3477" spc="236" dirty="0">
              <a:solidFill>
                <a:srgbClr val="FBFBFB"/>
              </a:solidFill>
              <a:latin typeface="TT Interphases"/>
              <a:ea typeface="TT Interphases"/>
              <a:cs typeface="TT Interphases"/>
              <a:sym typeface="TT Interphase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rot="1659370">
            <a:off x="7742795" y="-317608"/>
            <a:ext cx="12590769" cy="3313075"/>
            <a:chOff x="0" y="0"/>
            <a:chExt cx="3316087" cy="872579"/>
          </a:xfrm>
        </p:grpSpPr>
        <p:sp>
          <p:nvSpPr>
            <p:cNvPr id="4" name="Freeform 4"/>
            <p:cNvSpPr/>
            <p:nvPr/>
          </p:nvSpPr>
          <p:spPr>
            <a:xfrm>
              <a:off x="0" y="0"/>
              <a:ext cx="3316087" cy="872579"/>
            </a:xfrm>
            <a:custGeom>
              <a:avLst/>
              <a:gdLst/>
              <a:ahLst/>
              <a:cxnLst/>
              <a:rect l="l" t="t" r="r" b="b"/>
              <a:pathLst>
                <a:path w="3316087" h="872579">
                  <a:moveTo>
                    <a:pt x="0" y="0"/>
                  </a:moveTo>
                  <a:lnTo>
                    <a:pt x="3316087" y="0"/>
                  </a:lnTo>
                  <a:lnTo>
                    <a:pt x="3316087" y="872579"/>
                  </a:lnTo>
                  <a:lnTo>
                    <a:pt x="0" y="872579"/>
                  </a:lnTo>
                  <a:close/>
                </a:path>
              </a:pathLst>
            </a:custGeom>
            <a:gradFill rotWithShape="1">
              <a:gsLst>
                <a:gs pos="0">
                  <a:srgbClr val="001127">
                    <a:alpha val="74000"/>
                  </a:srgbClr>
                </a:gs>
                <a:gs pos="50000">
                  <a:srgbClr val="00377E">
                    <a:alpha val="74000"/>
                  </a:srgbClr>
                </a:gs>
                <a:gs pos="100000">
                  <a:srgbClr val="2785FF">
                    <a:alpha val="74000"/>
                  </a:srgbClr>
                </a:gs>
              </a:gsLst>
              <a:lin ang="0"/>
            </a:gradFill>
          </p:spPr>
        </p:sp>
        <p:sp>
          <p:nvSpPr>
            <p:cNvPr id="5" name="TextBox 5"/>
            <p:cNvSpPr txBox="1"/>
            <p:nvPr/>
          </p:nvSpPr>
          <p:spPr>
            <a:xfrm>
              <a:off x="0" y="-38100"/>
              <a:ext cx="3316087" cy="910679"/>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1659370">
            <a:off x="11654243" y="-1389210"/>
            <a:ext cx="9046273" cy="3770023"/>
            <a:chOff x="0" y="0"/>
            <a:chExt cx="2382557" cy="992928"/>
          </a:xfrm>
        </p:grpSpPr>
        <p:sp>
          <p:nvSpPr>
            <p:cNvPr id="7" name="Freeform 7"/>
            <p:cNvSpPr/>
            <p:nvPr/>
          </p:nvSpPr>
          <p:spPr>
            <a:xfrm>
              <a:off x="0" y="0"/>
              <a:ext cx="2382557" cy="992928"/>
            </a:xfrm>
            <a:custGeom>
              <a:avLst/>
              <a:gdLst/>
              <a:ahLst/>
              <a:cxnLst/>
              <a:rect l="l" t="t" r="r" b="b"/>
              <a:pathLst>
                <a:path w="2382557" h="992928">
                  <a:moveTo>
                    <a:pt x="0" y="0"/>
                  </a:moveTo>
                  <a:lnTo>
                    <a:pt x="2382557" y="0"/>
                  </a:lnTo>
                  <a:lnTo>
                    <a:pt x="2382557" y="992928"/>
                  </a:lnTo>
                  <a:lnTo>
                    <a:pt x="0" y="992928"/>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8" name="TextBox 8"/>
            <p:cNvSpPr txBox="1"/>
            <p:nvPr/>
          </p:nvSpPr>
          <p:spPr>
            <a:xfrm>
              <a:off x="0" y="-38100"/>
              <a:ext cx="2382557" cy="1031028"/>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2802747" y="1932006"/>
            <a:ext cx="13374633" cy="3554328"/>
          </a:xfrm>
          <a:prstGeom prst="rect">
            <a:avLst/>
          </a:prstGeom>
        </p:spPr>
        <p:txBody>
          <a:bodyPr lIns="0" tIns="0" rIns="0" bIns="0" rtlCol="0" anchor="t">
            <a:spAutoFit/>
          </a:bodyPr>
          <a:lstStyle/>
          <a:p>
            <a:pPr algn="l">
              <a:lnSpc>
                <a:spcPts val="22668"/>
              </a:lnSpc>
            </a:pPr>
            <a:r>
              <a:rPr lang="en-US" sz="24640">
                <a:solidFill>
                  <a:srgbClr val="FBFBFB"/>
                </a:solidFill>
                <a:latin typeface="Cheddar"/>
                <a:ea typeface="Cheddar"/>
                <a:cs typeface="Cheddar"/>
                <a:sym typeface="Cheddar"/>
              </a:rPr>
              <a:t>THANK YOU!</a:t>
            </a:r>
          </a:p>
        </p:txBody>
      </p:sp>
      <p:grpSp>
        <p:nvGrpSpPr>
          <p:cNvPr id="10" name="Group 10"/>
          <p:cNvGrpSpPr/>
          <p:nvPr/>
        </p:nvGrpSpPr>
        <p:grpSpPr>
          <a:xfrm rot="-8640409">
            <a:off x="-2361292" y="7540469"/>
            <a:ext cx="12590769" cy="3313075"/>
            <a:chOff x="0" y="0"/>
            <a:chExt cx="3316087" cy="872579"/>
          </a:xfrm>
        </p:grpSpPr>
        <p:sp>
          <p:nvSpPr>
            <p:cNvPr id="11" name="Freeform 11"/>
            <p:cNvSpPr/>
            <p:nvPr/>
          </p:nvSpPr>
          <p:spPr>
            <a:xfrm>
              <a:off x="0" y="0"/>
              <a:ext cx="3316087" cy="872579"/>
            </a:xfrm>
            <a:custGeom>
              <a:avLst/>
              <a:gdLst/>
              <a:ahLst/>
              <a:cxnLst/>
              <a:rect l="l" t="t" r="r" b="b"/>
              <a:pathLst>
                <a:path w="3316087" h="872579">
                  <a:moveTo>
                    <a:pt x="0" y="0"/>
                  </a:moveTo>
                  <a:lnTo>
                    <a:pt x="3316087" y="0"/>
                  </a:lnTo>
                  <a:lnTo>
                    <a:pt x="3316087" y="872579"/>
                  </a:lnTo>
                  <a:lnTo>
                    <a:pt x="0" y="872579"/>
                  </a:lnTo>
                  <a:close/>
                </a:path>
              </a:pathLst>
            </a:custGeom>
            <a:gradFill rotWithShape="1">
              <a:gsLst>
                <a:gs pos="0">
                  <a:srgbClr val="001127">
                    <a:alpha val="74000"/>
                  </a:srgbClr>
                </a:gs>
                <a:gs pos="50000">
                  <a:srgbClr val="00377E">
                    <a:alpha val="74000"/>
                  </a:srgbClr>
                </a:gs>
                <a:gs pos="100000">
                  <a:srgbClr val="2785FF">
                    <a:alpha val="74000"/>
                  </a:srgbClr>
                </a:gs>
              </a:gsLst>
              <a:lin ang="0"/>
            </a:gradFill>
          </p:spPr>
        </p:sp>
        <p:sp>
          <p:nvSpPr>
            <p:cNvPr id="12" name="TextBox 12"/>
            <p:cNvSpPr txBox="1"/>
            <p:nvPr/>
          </p:nvSpPr>
          <p:spPr>
            <a:xfrm>
              <a:off x="0" y="-38100"/>
              <a:ext cx="3316087" cy="910679"/>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8640409">
            <a:off x="-2827888" y="7836040"/>
            <a:ext cx="9046273" cy="3770023"/>
            <a:chOff x="0" y="0"/>
            <a:chExt cx="2382557" cy="992928"/>
          </a:xfrm>
        </p:grpSpPr>
        <p:sp>
          <p:nvSpPr>
            <p:cNvPr id="14" name="Freeform 14"/>
            <p:cNvSpPr/>
            <p:nvPr/>
          </p:nvSpPr>
          <p:spPr>
            <a:xfrm>
              <a:off x="0" y="0"/>
              <a:ext cx="2382557" cy="992928"/>
            </a:xfrm>
            <a:custGeom>
              <a:avLst/>
              <a:gdLst/>
              <a:ahLst/>
              <a:cxnLst/>
              <a:rect l="l" t="t" r="r" b="b"/>
              <a:pathLst>
                <a:path w="2382557" h="992928">
                  <a:moveTo>
                    <a:pt x="0" y="0"/>
                  </a:moveTo>
                  <a:lnTo>
                    <a:pt x="2382557" y="0"/>
                  </a:lnTo>
                  <a:lnTo>
                    <a:pt x="2382557" y="992928"/>
                  </a:lnTo>
                  <a:lnTo>
                    <a:pt x="0" y="992928"/>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15" name="TextBox 15"/>
            <p:cNvSpPr txBox="1"/>
            <p:nvPr/>
          </p:nvSpPr>
          <p:spPr>
            <a:xfrm>
              <a:off x="0" y="-38100"/>
              <a:ext cx="2382557" cy="1031028"/>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rot="-5400000" flipV="1">
            <a:off x="15833689" y="7810782"/>
            <a:ext cx="1425611" cy="1425611"/>
          </a:xfrm>
          <a:custGeom>
            <a:avLst/>
            <a:gdLst/>
            <a:ahLst/>
            <a:cxnLst/>
            <a:rect l="l" t="t" r="r" b="b"/>
            <a:pathLst>
              <a:path w="1425611" h="1425611">
                <a:moveTo>
                  <a:pt x="0" y="1425611"/>
                </a:moveTo>
                <a:lnTo>
                  <a:pt x="1425611" y="1425611"/>
                </a:lnTo>
                <a:lnTo>
                  <a:pt x="1425611" y="0"/>
                </a:lnTo>
                <a:lnTo>
                  <a:pt x="0" y="0"/>
                </a:lnTo>
                <a:lnTo>
                  <a:pt x="0" y="142561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Freeform 17"/>
          <p:cNvSpPr/>
          <p:nvPr/>
        </p:nvSpPr>
        <p:spPr>
          <a:xfrm rot="-5400000" flipH="1">
            <a:off x="1028700" y="1028700"/>
            <a:ext cx="1425611" cy="1425611"/>
          </a:xfrm>
          <a:custGeom>
            <a:avLst/>
            <a:gdLst/>
            <a:ahLst/>
            <a:cxnLst/>
            <a:rect l="l" t="t" r="r" b="b"/>
            <a:pathLst>
              <a:path w="1425611" h="1425611">
                <a:moveTo>
                  <a:pt x="1425611" y="0"/>
                </a:moveTo>
                <a:lnTo>
                  <a:pt x="0" y="0"/>
                </a:lnTo>
                <a:lnTo>
                  <a:pt x="0" y="1425611"/>
                </a:lnTo>
                <a:lnTo>
                  <a:pt x="1425611" y="1425611"/>
                </a:lnTo>
                <a:lnTo>
                  <a:pt x="1425611"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rot="-5400000" flipH="1" flipV="1">
            <a:off x="15833689" y="1028700"/>
            <a:ext cx="1425611" cy="1425611"/>
          </a:xfrm>
          <a:custGeom>
            <a:avLst/>
            <a:gdLst/>
            <a:ahLst/>
            <a:cxnLst/>
            <a:rect l="l" t="t" r="r" b="b"/>
            <a:pathLst>
              <a:path w="1425611" h="1425611">
                <a:moveTo>
                  <a:pt x="1425611" y="1425611"/>
                </a:moveTo>
                <a:lnTo>
                  <a:pt x="0" y="1425611"/>
                </a:lnTo>
                <a:lnTo>
                  <a:pt x="0" y="0"/>
                </a:lnTo>
                <a:lnTo>
                  <a:pt x="1425611" y="0"/>
                </a:lnTo>
                <a:lnTo>
                  <a:pt x="1425611" y="1425611"/>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10459068" y="7463541"/>
            <a:ext cx="5227234" cy="347241"/>
          </a:xfrm>
          <a:custGeom>
            <a:avLst/>
            <a:gdLst/>
            <a:ahLst/>
            <a:cxnLst/>
            <a:rect l="l" t="t" r="r" b="b"/>
            <a:pathLst>
              <a:path w="5227234" h="347241">
                <a:moveTo>
                  <a:pt x="0" y="0"/>
                </a:moveTo>
                <a:lnTo>
                  <a:pt x="5227233" y="0"/>
                </a:lnTo>
                <a:lnTo>
                  <a:pt x="5227233" y="347241"/>
                </a:lnTo>
                <a:lnTo>
                  <a:pt x="0" y="3472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TextBox 20"/>
          <p:cNvSpPr txBox="1"/>
          <p:nvPr/>
        </p:nvSpPr>
        <p:spPr>
          <a:xfrm>
            <a:off x="10459068" y="5463398"/>
            <a:ext cx="5374621" cy="1361995"/>
          </a:xfrm>
          <a:prstGeom prst="rect">
            <a:avLst/>
          </a:prstGeom>
        </p:spPr>
        <p:txBody>
          <a:bodyPr lIns="0" tIns="0" rIns="0" bIns="0" rtlCol="0" anchor="t">
            <a:spAutoFit/>
          </a:bodyPr>
          <a:lstStyle/>
          <a:p>
            <a:pPr algn="l">
              <a:lnSpc>
                <a:spcPts val="5598"/>
              </a:lnSpc>
            </a:pPr>
            <a:r>
              <a:rPr lang="en-US" sz="3477" spc="236">
                <a:solidFill>
                  <a:srgbClr val="FBFBFB"/>
                </a:solidFill>
                <a:latin typeface="TT Interphases"/>
                <a:ea typeface="TT Interphases"/>
                <a:cs typeface="TT Interphases"/>
                <a:sym typeface="TT Interphases"/>
              </a:rPr>
              <a:t>WE APPRECIATE YOUR TIME AND INTEREST.</a:t>
            </a:r>
          </a:p>
        </p:txBody>
      </p:sp>
      <p:sp>
        <p:nvSpPr>
          <p:cNvPr id="21" name="Freeform 21"/>
          <p:cNvSpPr/>
          <p:nvPr/>
        </p:nvSpPr>
        <p:spPr>
          <a:xfrm>
            <a:off x="-3571519" y="4049304"/>
            <a:ext cx="12051662" cy="4323534"/>
          </a:xfrm>
          <a:custGeom>
            <a:avLst/>
            <a:gdLst/>
            <a:ahLst/>
            <a:cxnLst/>
            <a:rect l="l" t="t" r="r" b="b"/>
            <a:pathLst>
              <a:path w="12051662" h="4323534">
                <a:moveTo>
                  <a:pt x="0" y="0"/>
                </a:moveTo>
                <a:lnTo>
                  <a:pt x="12051661" y="0"/>
                </a:lnTo>
                <a:lnTo>
                  <a:pt x="12051661" y="4323534"/>
                </a:lnTo>
                <a:lnTo>
                  <a:pt x="0" y="4323534"/>
                </a:lnTo>
                <a:lnTo>
                  <a:pt x="0" y="0"/>
                </a:lnTo>
                <a:close/>
              </a:path>
            </a:pathLst>
          </a:custGeom>
          <a:blipFill>
            <a:blip r:embed="rId7"/>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127"/>
        </a:solidFill>
        <a:effectLst/>
      </p:bgPr>
    </p:bg>
    <p:spTree>
      <p:nvGrpSpPr>
        <p:cNvPr id="1" name=""/>
        <p:cNvGrpSpPr/>
        <p:nvPr/>
      </p:nvGrpSpPr>
      <p:grpSpPr>
        <a:xfrm>
          <a:off x="0" y="0"/>
          <a:ext cx="0" cy="0"/>
          <a:chOff x="0" y="0"/>
          <a:chExt cx="0" cy="0"/>
        </a:xfrm>
      </p:grpSpPr>
      <p:grpSp>
        <p:nvGrpSpPr>
          <p:cNvPr id="2" name="Group 2"/>
          <p:cNvGrpSpPr/>
          <p:nvPr/>
        </p:nvGrpSpPr>
        <p:grpSpPr>
          <a:xfrm>
            <a:off x="10022360" y="-794258"/>
            <a:ext cx="8265640" cy="8814355"/>
            <a:chOff x="0" y="0"/>
            <a:chExt cx="8369686" cy="8925308"/>
          </a:xfrm>
        </p:grpSpPr>
        <p:sp>
          <p:nvSpPr>
            <p:cNvPr id="3" name="Freeform 3"/>
            <p:cNvSpPr/>
            <p:nvPr/>
          </p:nvSpPr>
          <p:spPr>
            <a:xfrm>
              <a:off x="0" y="0"/>
              <a:ext cx="8369686" cy="8925308"/>
            </a:xfrm>
            <a:custGeom>
              <a:avLst/>
              <a:gdLst/>
              <a:ahLst/>
              <a:cxnLst/>
              <a:rect l="l" t="t" r="r" b="b"/>
              <a:pathLst>
                <a:path w="8369686" h="8925308">
                  <a:moveTo>
                    <a:pt x="4184843" y="680653"/>
                  </a:moveTo>
                  <a:lnTo>
                    <a:pt x="4184843" y="0"/>
                  </a:lnTo>
                  <a:lnTo>
                    <a:pt x="0" y="680653"/>
                  </a:lnTo>
                  <a:lnTo>
                    <a:pt x="0" y="8925308"/>
                  </a:lnTo>
                  <a:lnTo>
                    <a:pt x="4184843" y="8244654"/>
                  </a:lnTo>
                  <a:lnTo>
                    <a:pt x="4184843" y="8925308"/>
                  </a:lnTo>
                  <a:lnTo>
                    <a:pt x="8369686" y="8244654"/>
                  </a:lnTo>
                  <a:lnTo>
                    <a:pt x="8369686" y="0"/>
                  </a:lnTo>
                  <a:lnTo>
                    <a:pt x="4184843" y="680653"/>
                  </a:lnTo>
                  <a:close/>
                </a:path>
              </a:pathLst>
            </a:custGeom>
            <a:blipFill>
              <a:blip r:embed="rId2"/>
              <a:stretch>
                <a:fillRect l="-21092" r="-21092"/>
              </a:stretch>
            </a:blipFill>
          </p:spPr>
        </p:sp>
      </p:grpSp>
      <p:sp>
        <p:nvSpPr>
          <p:cNvPr id="4" name="Freeform 4"/>
          <p:cNvSpPr/>
          <p:nvPr/>
        </p:nvSpPr>
        <p:spPr>
          <a:xfrm>
            <a:off x="-349733" y="8309001"/>
            <a:ext cx="6055338" cy="381357"/>
          </a:xfrm>
          <a:custGeom>
            <a:avLst/>
            <a:gdLst/>
            <a:ahLst/>
            <a:cxnLst/>
            <a:rect l="l" t="t" r="r" b="b"/>
            <a:pathLst>
              <a:path w="6055338" h="381357">
                <a:moveTo>
                  <a:pt x="0" y="0"/>
                </a:moveTo>
                <a:lnTo>
                  <a:pt x="6055338" y="0"/>
                </a:lnTo>
                <a:lnTo>
                  <a:pt x="6055338" y="381357"/>
                </a:lnTo>
                <a:lnTo>
                  <a:pt x="0" y="3813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0" y="9258300"/>
            <a:ext cx="18288000" cy="1028700"/>
            <a:chOff x="0" y="0"/>
            <a:chExt cx="4816593" cy="270933"/>
          </a:xfrm>
        </p:grpSpPr>
        <p:sp>
          <p:nvSpPr>
            <p:cNvPr id="6" name="Freeform 6"/>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7" name="TextBox 7"/>
            <p:cNvSpPr txBox="1"/>
            <p:nvPr/>
          </p:nvSpPr>
          <p:spPr>
            <a:xfrm>
              <a:off x="0" y="-38100"/>
              <a:ext cx="4816593" cy="309033"/>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3178442"/>
            <a:ext cx="8610600" cy="923330"/>
          </a:xfrm>
          <a:prstGeom prst="rect">
            <a:avLst/>
          </a:prstGeom>
        </p:spPr>
        <p:txBody>
          <a:bodyPr wrap="square" lIns="0" tIns="0" rIns="0" bIns="0" rtlCol="0" anchor="t">
            <a:spAutoFit/>
          </a:bodyPr>
          <a:lstStyle/>
          <a:p>
            <a:r>
              <a:rPr lang="en-US" sz="6000" dirty="0">
                <a:solidFill>
                  <a:schemeClr val="bg1"/>
                </a:solidFill>
              </a:rPr>
              <a:t>1. </a:t>
            </a:r>
            <a:r>
              <a:rPr lang="en-US" sz="6000" b="1" dirty="0" err="1">
                <a:solidFill>
                  <a:schemeClr val="bg1"/>
                </a:solidFill>
              </a:rPr>
              <a:t>Chức</a:t>
            </a:r>
            <a:r>
              <a:rPr lang="en-US" sz="6000" b="1" dirty="0">
                <a:solidFill>
                  <a:schemeClr val="bg1"/>
                </a:solidFill>
              </a:rPr>
              <a:t> </a:t>
            </a:r>
            <a:r>
              <a:rPr lang="en-US" sz="6000" b="1" dirty="0" err="1">
                <a:solidFill>
                  <a:schemeClr val="bg1"/>
                </a:solidFill>
              </a:rPr>
              <a:t>năng</a:t>
            </a:r>
            <a:r>
              <a:rPr lang="en-US" sz="6000" b="1" dirty="0">
                <a:solidFill>
                  <a:schemeClr val="bg1"/>
                </a:solidFill>
              </a:rPr>
              <a:t> </a:t>
            </a:r>
            <a:r>
              <a:rPr lang="en-US" sz="6000" b="1" dirty="0" err="1">
                <a:solidFill>
                  <a:schemeClr val="bg1"/>
                </a:solidFill>
              </a:rPr>
              <a:t>chính</a:t>
            </a:r>
            <a:r>
              <a:rPr lang="en-US" sz="6000" b="1" dirty="0">
                <a:solidFill>
                  <a:schemeClr val="bg1"/>
                </a:solidFill>
              </a:rPr>
              <a:t> </a:t>
            </a:r>
            <a:r>
              <a:rPr lang="en-US" sz="6000" b="1" dirty="0" err="1">
                <a:solidFill>
                  <a:schemeClr val="bg1"/>
                </a:solidFill>
              </a:rPr>
              <a:t>của</a:t>
            </a:r>
            <a:r>
              <a:rPr lang="en-US" sz="6000" b="1" dirty="0">
                <a:solidFill>
                  <a:schemeClr val="bg1"/>
                </a:solidFill>
              </a:rPr>
              <a:t> pin</a:t>
            </a:r>
            <a:endParaRPr lang="vi-VN" sz="6000" b="1" dirty="0">
              <a:solidFill>
                <a:schemeClr val="bg1"/>
              </a:solidFill>
            </a:endParaRPr>
          </a:p>
        </p:txBody>
      </p:sp>
      <p:sp>
        <p:nvSpPr>
          <p:cNvPr id="9" name="TextBox 9"/>
          <p:cNvSpPr txBox="1"/>
          <p:nvPr/>
        </p:nvSpPr>
        <p:spPr>
          <a:xfrm>
            <a:off x="1176786" y="4610100"/>
            <a:ext cx="7088855" cy="1087349"/>
          </a:xfrm>
          <a:prstGeom prst="rect">
            <a:avLst/>
          </a:prstGeom>
        </p:spPr>
        <p:txBody>
          <a:bodyPr wrap="square" lIns="0" tIns="0" rIns="0" bIns="0" rtlCol="0" anchor="t">
            <a:spAutoFit/>
          </a:bodyPr>
          <a:lstStyle/>
          <a:p>
            <a:pPr marL="342900" indent="-342900" algn="just">
              <a:lnSpc>
                <a:spcPts val="2940"/>
              </a:lnSpc>
              <a:buFontTx/>
              <a:buChar char="-"/>
            </a:pPr>
            <a:r>
              <a:rPr lang="vi-VN" sz="2100" spc="142" dirty="0">
                <a:solidFill>
                  <a:srgbClr val="FBFBFB"/>
                </a:solidFill>
                <a:latin typeface="TT Interphases"/>
                <a:ea typeface="TT Interphases"/>
                <a:cs typeface="TT Interphases"/>
                <a:sym typeface="TT Interphases"/>
              </a:rPr>
              <a:t>Cung cấp năng lượng cho động cơ điện</a:t>
            </a:r>
          </a:p>
          <a:p>
            <a:pPr algn="just">
              <a:lnSpc>
                <a:spcPts val="2940"/>
              </a:lnSpc>
            </a:pPr>
            <a:r>
              <a:rPr lang="vi-VN" sz="2100" spc="142" dirty="0">
                <a:solidFill>
                  <a:srgbClr val="FBFBFB"/>
                </a:solidFill>
                <a:latin typeface="TT Interphases"/>
                <a:ea typeface="TT Interphases"/>
                <a:cs typeface="TT Interphases"/>
                <a:sym typeface="TT Interphases"/>
              </a:rPr>
              <a:t>-Lưu trữ từ quá trình sạc và tái tạo năng lượng khi phanh</a:t>
            </a:r>
            <a:endParaRPr lang="en-US" sz="2100" spc="142" dirty="0">
              <a:solidFill>
                <a:srgbClr val="FBFBFB"/>
              </a:solidFill>
              <a:latin typeface="TT Interphases"/>
              <a:ea typeface="TT Interphases"/>
              <a:cs typeface="TT Interphases"/>
              <a:sym typeface="TT Interphases"/>
            </a:endParaRPr>
          </a:p>
        </p:txBody>
      </p:sp>
      <p:sp>
        <p:nvSpPr>
          <p:cNvPr id="10" name="TextBox 10"/>
          <p:cNvSpPr txBox="1"/>
          <p:nvPr/>
        </p:nvSpPr>
        <p:spPr>
          <a:xfrm>
            <a:off x="914400" y="1409700"/>
            <a:ext cx="8610600" cy="708848"/>
          </a:xfrm>
          <a:prstGeom prst="rect">
            <a:avLst/>
          </a:prstGeom>
        </p:spPr>
        <p:txBody>
          <a:bodyPr wrap="square" lIns="0" tIns="0" rIns="0" bIns="0" rtlCol="0" anchor="t">
            <a:spAutoFit/>
          </a:bodyPr>
          <a:lstStyle/>
          <a:p>
            <a:pPr>
              <a:lnSpc>
                <a:spcPts val="5880"/>
              </a:lnSpc>
            </a:pPr>
            <a:r>
              <a:rPr lang="en-US" sz="4400" dirty="0" err="1"/>
              <a:t>I</a:t>
            </a:r>
            <a:r>
              <a:rPr lang="en-US" sz="4400" b="1" dirty="0" err="1">
                <a:solidFill>
                  <a:schemeClr val="bg1"/>
                </a:solidFill>
              </a:rPr>
              <a:t>Công</a:t>
            </a:r>
            <a:r>
              <a:rPr lang="en-US" sz="4400" b="1" dirty="0">
                <a:solidFill>
                  <a:schemeClr val="bg1"/>
                </a:solidFill>
              </a:rPr>
              <a:t> </a:t>
            </a:r>
            <a:r>
              <a:rPr lang="en-US" sz="4400" b="1" dirty="0" err="1">
                <a:solidFill>
                  <a:schemeClr val="bg1"/>
                </a:solidFill>
              </a:rPr>
              <a:t>Nghệ</a:t>
            </a:r>
            <a:r>
              <a:rPr lang="en-US" sz="4400" b="1" dirty="0">
                <a:solidFill>
                  <a:schemeClr val="bg1"/>
                </a:solidFill>
              </a:rPr>
              <a:t> Pin Trong Xe Ô </a:t>
            </a:r>
            <a:r>
              <a:rPr lang="en-US" sz="4400" b="1" dirty="0" err="1">
                <a:solidFill>
                  <a:schemeClr val="bg1"/>
                </a:solidFill>
              </a:rPr>
              <a:t>Tô</a:t>
            </a:r>
            <a:r>
              <a:rPr lang="en-US" sz="4400" b="1" dirty="0">
                <a:solidFill>
                  <a:schemeClr val="bg1"/>
                </a:solidFill>
              </a:rPr>
              <a:t> </a:t>
            </a:r>
            <a:r>
              <a:rPr lang="vi-VN" sz="4400" b="1" dirty="0">
                <a:solidFill>
                  <a:schemeClr val="bg1"/>
                </a:solidFill>
              </a:rPr>
              <a:t>Điện</a:t>
            </a:r>
            <a:endParaRPr lang="en-US" sz="4200" dirty="0">
              <a:solidFill>
                <a:schemeClr val="bg1"/>
              </a:solidFill>
              <a:latin typeface="Cheddar"/>
              <a:ea typeface="Cheddar"/>
              <a:cs typeface="Cheddar"/>
              <a:sym typeface="Chedd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127"/>
        </a:solidFill>
        <a:effectLst/>
      </p:bgPr>
    </p:bg>
    <p:spTree>
      <p:nvGrpSpPr>
        <p:cNvPr id="1" name=""/>
        <p:cNvGrpSpPr/>
        <p:nvPr/>
      </p:nvGrpSpPr>
      <p:grpSpPr>
        <a:xfrm>
          <a:off x="0" y="0"/>
          <a:ext cx="0" cy="0"/>
          <a:chOff x="0" y="0"/>
          <a:chExt cx="0" cy="0"/>
        </a:xfrm>
      </p:grpSpPr>
      <p:grpSp>
        <p:nvGrpSpPr>
          <p:cNvPr id="2" name="Group 2"/>
          <p:cNvGrpSpPr/>
          <p:nvPr/>
        </p:nvGrpSpPr>
        <p:grpSpPr>
          <a:xfrm rot="8527079">
            <a:off x="-2542627" y="301601"/>
            <a:ext cx="12590769" cy="3313075"/>
            <a:chOff x="0" y="0"/>
            <a:chExt cx="3316087" cy="872579"/>
          </a:xfrm>
        </p:grpSpPr>
        <p:sp>
          <p:nvSpPr>
            <p:cNvPr id="3" name="Freeform 3"/>
            <p:cNvSpPr/>
            <p:nvPr/>
          </p:nvSpPr>
          <p:spPr>
            <a:xfrm>
              <a:off x="0" y="0"/>
              <a:ext cx="3316087" cy="872579"/>
            </a:xfrm>
            <a:custGeom>
              <a:avLst/>
              <a:gdLst/>
              <a:ahLst/>
              <a:cxnLst/>
              <a:rect l="l" t="t" r="r" b="b"/>
              <a:pathLst>
                <a:path w="3316087" h="872579">
                  <a:moveTo>
                    <a:pt x="0" y="0"/>
                  </a:moveTo>
                  <a:lnTo>
                    <a:pt x="3316087" y="0"/>
                  </a:lnTo>
                  <a:lnTo>
                    <a:pt x="3316087" y="872579"/>
                  </a:lnTo>
                  <a:lnTo>
                    <a:pt x="0" y="872579"/>
                  </a:lnTo>
                  <a:close/>
                </a:path>
              </a:pathLst>
            </a:custGeom>
            <a:gradFill rotWithShape="1">
              <a:gsLst>
                <a:gs pos="0">
                  <a:srgbClr val="001127">
                    <a:alpha val="74000"/>
                  </a:srgbClr>
                </a:gs>
                <a:gs pos="50000">
                  <a:srgbClr val="00377E">
                    <a:alpha val="74000"/>
                  </a:srgbClr>
                </a:gs>
                <a:gs pos="100000">
                  <a:srgbClr val="2785FF">
                    <a:alpha val="74000"/>
                  </a:srgbClr>
                </a:gs>
              </a:gsLst>
              <a:lin ang="0"/>
            </a:gradFill>
          </p:spPr>
        </p:sp>
        <p:sp>
          <p:nvSpPr>
            <p:cNvPr id="4" name="TextBox 4"/>
            <p:cNvSpPr txBox="1"/>
            <p:nvPr/>
          </p:nvSpPr>
          <p:spPr>
            <a:xfrm>
              <a:off x="0" y="-38100"/>
              <a:ext cx="3316087" cy="91067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8527079">
            <a:off x="-3288725" y="-602003"/>
            <a:ext cx="9046273" cy="3770023"/>
            <a:chOff x="0" y="0"/>
            <a:chExt cx="2382557" cy="992928"/>
          </a:xfrm>
        </p:grpSpPr>
        <p:sp>
          <p:nvSpPr>
            <p:cNvPr id="6" name="Freeform 6"/>
            <p:cNvSpPr/>
            <p:nvPr/>
          </p:nvSpPr>
          <p:spPr>
            <a:xfrm>
              <a:off x="0" y="0"/>
              <a:ext cx="2382557" cy="992928"/>
            </a:xfrm>
            <a:custGeom>
              <a:avLst/>
              <a:gdLst/>
              <a:ahLst/>
              <a:cxnLst/>
              <a:rect l="l" t="t" r="r" b="b"/>
              <a:pathLst>
                <a:path w="2382557" h="992928">
                  <a:moveTo>
                    <a:pt x="0" y="0"/>
                  </a:moveTo>
                  <a:lnTo>
                    <a:pt x="2382557" y="0"/>
                  </a:lnTo>
                  <a:lnTo>
                    <a:pt x="2382557" y="992928"/>
                  </a:lnTo>
                  <a:lnTo>
                    <a:pt x="0" y="992928"/>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7" name="TextBox 7"/>
            <p:cNvSpPr txBox="1"/>
            <p:nvPr/>
          </p:nvSpPr>
          <p:spPr>
            <a:xfrm>
              <a:off x="0" y="-38100"/>
              <a:ext cx="2382557" cy="103102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3146655"/>
            <a:ext cx="7928852" cy="2891853"/>
            <a:chOff x="0" y="0"/>
            <a:chExt cx="2088257" cy="761640"/>
          </a:xfrm>
        </p:grpSpPr>
        <p:sp>
          <p:nvSpPr>
            <p:cNvPr id="9" name="Freeform 9"/>
            <p:cNvSpPr/>
            <p:nvPr/>
          </p:nvSpPr>
          <p:spPr>
            <a:xfrm>
              <a:off x="0" y="0"/>
              <a:ext cx="2088257" cy="761640"/>
            </a:xfrm>
            <a:custGeom>
              <a:avLst/>
              <a:gdLst/>
              <a:ahLst/>
              <a:cxnLst/>
              <a:rect l="l" t="t" r="r" b="b"/>
              <a:pathLst>
                <a:path w="2088257" h="761640">
                  <a:moveTo>
                    <a:pt x="0" y="0"/>
                  </a:moveTo>
                  <a:lnTo>
                    <a:pt x="2088257" y="0"/>
                  </a:lnTo>
                  <a:lnTo>
                    <a:pt x="2088257" y="761640"/>
                  </a:lnTo>
                  <a:lnTo>
                    <a:pt x="0" y="761640"/>
                  </a:lnTo>
                  <a:close/>
                </a:path>
              </a:pathLst>
            </a:custGeom>
            <a:solidFill>
              <a:srgbClr val="2785FF"/>
            </a:solidFill>
            <a:ln w="47625" cap="sq">
              <a:solidFill>
                <a:srgbClr val="FBFBFB"/>
              </a:solidFill>
              <a:prstDash val="solid"/>
              <a:miter/>
            </a:ln>
          </p:spPr>
        </p:sp>
        <p:sp>
          <p:nvSpPr>
            <p:cNvPr id="10" name="TextBox 10"/>
            <p:cNvSpPr txBox="1"/>
            <p:nvPr/>
          </p:nvSpPr>
          <p:spPr>
            <a:xfrm>
              <a:off x="0" y="-38100"/>
              <a:ext cx="2088257" cy="79974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28700" y="6366447"/>
            <a:ext cx="7928852" cy="2891853"/>
            <a:chOff x="0" y="0"/>
            <a:chExt cx="2088257" cy="761640"/>
          </a:xfrm>
        </p:grpSpPr>
        <p:sp>
          <p:nvSpPr>
            <p:cNvPr id="12" name="Freeform 12"/>
            <p:cNvSpPr/>
            <p:nvPr/>
          </p:nvSpPr>
          <p:spPr>
            <a:xfrm>
              <a:off x="0" y="0"/>
              <a:ext cx="2088257" cy="761640"/>
            </a:xfrm>
            <a:custGeom>
              <a:avLst/>
              <a:gdLst/>
              <a:ahLst/>
              <a:cxnLst/>
              <a:rect l="l" t="t" r="r" b="b"/>
              <a:pathLst>
                <a:path w="2088257" h="761640">
                  <a:moveTo>
                    <a:pt x="0" y="0"/>
                  </a:moveTo>
                  <a:lnTo>
                    <a:pt x="2088257" y="0"/>
                  </a:lnTo>
                  <a:lnTo>
                    <a:pt x="2088257" y="761640"/>
                  </a:lnTo>
                  <a:lnTo>
                    <a:pt x="0" y="761640"/>
                  </a:lnTo>
                  <a:close/>
                </a:path>
              </a:pathLst>
            </a:custGeom>
            <a:solidFill>
              <a:srgbClr val="2785FF"/>
            </a:solidFill>
            <a:ln w="47625" cap="sq">
              <a:solidFill>
                <a:srgbClr val="FBFBFB"/>
              </a:solidFill>
              <a:prstDash val="solid"/>
              <a:miter/>
            </a:ln>
          </p:spPr>
        </p:sp>
        <p:sp>
          <p:nvSpPr>
            <p:cNvPr id="13" name="TextBox 13"/>
            <p:cNvSpPr txBox="1"/>
            <p:nvPr/>
          </p:nvSpPr>
          <p:spPr>
            <a:xfrm>
              <a:off x="0" y="-38100"/>
              <a:ext cx="2088257" cy="79974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330448" y="3146655"/>
            <a:ext cx="7928852" cy="2891853"/>
            <a:chOff x="0" y="0"/>
            <a:chExt cx="2088257" cy="761640"/>
          </a:xfrm>
        </p:grpSpPr>
        <p:sp>
          <p:nvSpPr>
            <p:cNvPr id="15" name="Freeform 15"/>
            <p:cNvSpPr/>
            <p:nvPr/>
          </p:nvSpPr>
          <p:spPr>
            <a:xfrm>
              <a:off x="0" y="0"/>
              <a:ext cx="2088257" cy="761640"/>
            </a:xfrm>
            <a:custGeom>
              <a:avLst/>
              <a:gdLst/>
              <a:ahLst/>
              <a:cxnLst/>
              <a:rect l="l" t="t" r="r" b="b"/>
              <a:pathLst>
                <a:path w="2088257" h="761640">
                  <a:moveTo>
                    <a:pt x="0" y="0"/>
                  </a:moveTo>
                  <a:lnTo>
                    <a:pt x="2088257" y="0"/>
                  </a:lnTo>
                  <a:lnTo>
                    <a:pt x="2088257" y="761640"/>
                  </a:lnTo>
                  <a:lnTo>
                    <a:pt x="0" y="761640"/>
                  </a:lnTo>
                  <a:close/>
                </a:path>
              </a:pathLst>
            </a:custGeom>
            <a:solidFill>
              <a:srgbClr val="2785FF"/>
            </a:solidFill>
            <a:ln w="47625" cap="sq">
              <a:solidFill>
                <a:srgbClr val="FBFBFB"/>
              </a:solidFill>
              <a:prstDash val="solid"/>
              <a:miter/>
            </a:ln>
          </p:spPr>
        </p:sp>
        <p:sp>
          <p:nvSpPr>
            <p:cNvPr id="16" name="TextBox 16"/>
            <p:cNvSpPr txBox="1"/>
            <p:nvPr/>
          </p:nvSpPr>
          <p:spPr>
            <a:xfrm>
              <a:off x="0" y="-38100"/>
              <a:ext cx="2088257" cy="79974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8527079">
            <a:off x="12623948" y="7836314"/>
            <a:ext cx="8589723" cy="3313075"/>
            <a:chOff x="0" y="0"/>
            <a:chExt cx="2262314" cy="872579"/>
          </a:xfrm>
        </p:grpSpPr>
        <p:sp>
          <p:nvSpPr>
            <p:cNvPr id="18" name="Freeform 18"/>
            <p:cNvSpPr/>
            <p:nvPr/>
          </p:nvSpPr>
          <p:spPr>
            <a:xfrm>
              <a:off x="0" y="0"/>
              <a:ext cx="2262314" cy="872579"/>
            </a:xfrm>
            <a:custGeom>
              <a:avLst/>
              <a:gdLst/>
              <a:ahLst/>
              <a:cxnLst/>
              <a:rect l="l" t="t" r="r" b="b"/>
              <a:pathLst>
                <a:path w="2262314" h="872579">
                  <a:moveTo>
                    <a:pt x="0" y="0"/>
                  </a:moveTo>
                  <a:lnTo>
                    <a:pt x="2262314" y="0"/>
                  </a:lnTo>
                  <a:lnTo>
                    <a:pt x="2262314" y="872579"/>
                  </a:lnTo>
                  <a:lnTo>
                    <a:pt x="0" y="872579"/>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19" name="TextBox 19"/>
            <p:cNvSpPr txBox="1"/>
            <p:nvPr/>
          </p:nvSpPr>
          <p:spPr>
            <a:xfrm>
              <a:off x="0" y="-38100"/>
              <a:ext cx="2262314" cy="910679"/>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9330448" y="6366447"/>
            <a:ext cx="7928852" cy="2891853"/>
            <a:chOff x="0" y="0"/>
            <a:chExt cx="2088257" cy="761640"/>
          </a:xfrm>
        </p:grpSpPr>
        <p:sp>
          <p:nvSpPr>
            <p:cNvPr id="21" name="Freeform 21"/>
            <p:cNvSpPr/>
            <p:nvPr/>
          </p:nvSpPr>
          <p:spPr>
            <a:xfrm>
              <a:off x="0" y="0"/>
              <a:ext cx="2088257" cy="761640"/>
            </a:xfrm>
            <a:custGeom>
              <a:avLst/>
              <a:gdLst/>
              <a:ahLst/>
              <a:cxnLst/>
              <a:rect l="l" t="t" r="r" b="b"/>
              <a:pathLst>
                <a:path w="2088257" h="761640">
                  <a:moveTo>
                    <a:pt x="0" y="0"/>
                  </a:moveTo>
                  <a:lnTo>
                    <a:pt x="2088257" y="0"/>
                  </a:lnTo>
                  <a:lnTo>
                    <a:pt x="2088257" y="761640"/>
                  </a:lnTo>
                  <a:lnTo>
                    <a:pt x="0" y="761640"/>
                  </a:lnTo>
                  <a:close/>
                </a:path>
              </a:pathLst>
            </a:custGeom>
            <a:solidFill>
              <a:srgbClr val="2785FF"/>
            </a:solidFill>
            <a:ln w="47625" cap="sq">
              <a:solidFill>
                <a:srgbClr val="FBFBFB"/>
              </a:solidFill>
              <a:prstDash val="solid"/>
              <a:miter/>
            </a:ln>
          </p:spPr>
        </p:sp>
        <p:sp>
          <p:nvSpPr>
            <p:cNvPr id="22" name="TextBox 22"/>
            <p:cNvSpPr txBox="1"/>
            <p:nvPr/>
          </p:nvSpPr>
          <p:spPr>
            <a:xfrm>
              <a:off x="0" y="-38100"/>
              <a:ext cx="2088257" cy="79974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28700" y="3146655"/>
            <a:ext cx="3086100" cy="2891853"/>
            <a:chOff x="0" y="0"/>
            <a:chExt cx="812800" cy="761640"/>
          </a:xfrm>
        </p:grpSpPr>
        <p:sp>
          <p:nvSpPr>
            <p:cNvPr id="24" name="Freeform 24"/>
            <p:cNvSpPr/>
            <p:nvPr/>
          </p:nvSpPr>
          <p:spPr>
            <a:xfrm>
              <a:off x="0" y="0"/>
              <a:ext cx="812800" cy="761640"/>
            </a:xfrm>
            <a:custGeom>
              <a:avLst/>
              <a:gdLst/>
              <a:ahLst/>
              <a:cxnLst/>
              <a:rect l="l" t="t" r="r" b="b"/>
              <a:pathLst>
                <a:path w="812800" h="761640">
                  <a:moveTo>
                    <a:pt x="203200" y="0"/>
                  </a:moveTo>
                  <a:lnTo>
                    <a:pt x="812800" y="0"/>
                  </a:lnTo>
                  <a:lnTo>
                    <a:pt x="609600" y="761640"/>
                  </a:lnTo>
                  <a:lnTo>
                    <a:pt x="0" y="761640"/>
                  </a:lnTo>
                  <a:lnTo>
                    <a:pt x="203200" y="0"/>
                  </a:lnTo>
                  <a:close/>
                </a:path>
              </a:pathLst>
            </a:custGeom>
            <a:solidFill>
              <a:srgbClr val="001127"/>
            </a:solidFill>
          </p:spPr>
        </p:sp>
        <p:sp>
          <p:nvSpPr>
            <p:cNvPr id="25" name="TextBox 25"/>
            <p:cNvSpPr txBox="1"/>
            <p:nvPr/>
          </p:nvSpPr>
          <p:spPr>
            <a:xfrm>
              <a:off x="101600" y="-38100"/>
              <a:ext cx="609600" cy="79974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330448" y="3146655"/>
            <a:ext cx="3086100" cy="2891853"/>
            <a:chOff x="0" y="0"/>
            <a:chExt cx="812800" cy="761640"/>
          </a:xfrm>
        </p:grpSpPr>
        <p:sp>
          <p:nvSpPr>
            <p:cNvPr id="27" name="Freeform 27"/>
            <p:cNvSpPr/>
            <p:nvPr/>
          </p:nvSpPr>
          <p:spPr>
            <a:xfrm>
              <a:off x="0" y="0"/>
              <a:ext cx="812800" cy="761640"/>
            </a:xfrm>
            <a:custGeom>
              <a:avLst/>
              <a:gdLst/>
              <a:ahLst/>
              <a:cxnLst/>
              <a:rect l="l" t="t" r="r" b="b"/>
              <a:pathLst>
                <a:path w="812800" h="761640">
                  <a:moveTo>
                    <a:pt x="203200" y="0"/>
                  </a:moveTo>
                  <a:lnTo>
                    <a:pt x="812800" y="0"/>
                  </a:lnTo>
                  <a:lnTo>
                    <a:pt x="609600" y="761640"/>
                  </a:lnTo>
                  <a:lnTo>
                    <a:pt x="0" y="761640"/>
                  </a:lnTo>
                  <a:lnTo>
                    <a:pt x="203200" y="0"/>
                  </a:lnTo>
                  <a:close/>
                </a:path>
              </a:pathLst>
            </a:custGeom>
            <a:solidFill>
              <a:srgbClr val="001127"/>
            </a:solidFill>
          </p:spPr>
        </p:sp>
        <p:sp>
          <p:nvSpPr>
            <p:cNvPr id="28" name="TextBox 28"/>
            <p:cNvSpPr txBox="1"/>
            <p:nvPr/>
          </p:nvSpPr>
          <p:spPr>
            <a:xfrm>
              <a:off x="101600" y="-38100"/>
              <a:ext cx="609600" cy="79974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028700" y="6366447"/>
            <a:ext cx="3086100" cy="2891853"/>
            <a:chOff x="0" y="0"/>
            <a:chExt cx="812800" cy="761640"/>
          </a:xfrm>
        </p:grpSpPr>
        <p:sp>
          <p:nvSpPr>
            <p:cNvPr id="30" name="Freeform 30"/>
            <p:cNvSpPr/>
            <p:nvPr/>
          </p:nvSpPr>
          <p:spPr>
            <a:xfrm>
              <a:off x="0" y="0"/>
              <a:ext cx="812800" cy="761640"/>
            </a:xfrm>
            <a:custGeom>
              <a:avLst/>
              <a:gdLst/>
              <a:ahLst/>
              <a:cxnLst/>
              <a:rect l="l" t="t" r="r" b="b"/>
              <a:pathLst>
                <a:path w="812800" h="761640">
                  <a:moveTo>
                    <a:pt x="203200" y="0"/>
                  </a:moveTo>
                  <a:lnTo>
                    <a:pt x="812800" y="0"/>
                  </a:lnTo>
                  <a:lnTo>
                    <a:pt x="609600" y="761640"/>
                  </a:lnTo>
                  <a:lnTo>
                    <a:pt x="0" y="761640"/>
                  </a:lnTo>
                  <a:lnTo>
                    <a:pt x="203200" y="0"/>
                  </a:lnTo>
                  <a:close/>
                </a:path>
              </a:pathLst>
            </a:custGeom>
            <a:solidFill>
              <a:srgbClr val="001127"/>
            </a:solidFill>
          </p:spPr>
        </p:sp>
        <p:sp>
          <p:nvSpPr>
            <p:cNvPr id="31" name="TextBox 31"/>
            <p:cNvSpPr txBox="1"/>
            <p:nvPr/>
          </p:nvSpPr>
          <p:spPr>
            <a:xfrm>
              <a:off x="101600" y="-38100"/>
              <a:ext cx="609600" cy="79974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9330448" y="6366447"/>
            <a:ext cx="3086100" cy="2891853"/>
            <a:chOff x="0" y="0"/>
            <a:chExt cx="812800" cy="761640"/>
          </a:xfrm>
        </p:grpSpPr>
        <p:sp>
          <p:nvSpPr>
            <p:cNvPr id="33" name="Freeform 33"/>
            <p:cNvSpPr/>
            <p:nvPr/>
          </p:nvSpPr>
          <p:spPr>
            <a:xfrm>
              <a:off x="0" y="0"/>
              <a:ext cx="812800" cy="761640"/>
            </a:xfrm>
            <a:custGeom>
              <a:avLst/>
              <a:gdLst/>
              <a:ahLst/>
              <a:cxnLst/>
              <a:rect l="l" t="t" r="r" b="b"/>
              <a:pathLst>
                <a:path w="812800" h="761640">
                  <a:moveTo>
                    <a:pt x="203200" y="0"/>
                  </a:moveTo>
                  <a:lnTo>
                    <a:pt x="812800" y="0"/>
                  </a:lnTo>
                  <a:lnTo>
                    <a:pt x="609600" y="761640"/>
                  </a:lnTo>
                  <a:lnTo>
                    <a:pt x="0" y="761640"/>
                  </a:lnTo>
                  <a:lnTo>
                    <a:pt x="203200" y="0"/>
                  </a:lnTo>
                  <a:close/>
                </a:path>
              </a:pathLst>
            </a:custGeom>
            <a:solidFill>
              <a:srgbClr val="001127"/>
            </a:solidFill>
          </p:spPr>
        </p:sp>
        <p:sp>
          <p:nvSpPr>
            <p:cNvPr id="34" name="TextBox 34"/>
            <p:cNvSpPr txBox="1"/>
            <p:nvPr/>
          </p:nvSpPr>
          <p:spPr>
            <a:xfrm>
              <a:off x="101600" y="-38100"/>
              <a:ext cx="609600" cy="79974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5180877" y="1051089"/>
            <a:ext cx="4511112" cy="1331230"/>
          </a:xfrm>
          <a:custGeom>
            <a:avLst/>
            <a:gdLst/>
            <a:ahLst/>
            <a:cxnLst/>
            <a:rect l="l" t="t" r="r" b="b"/>
            <a:pathLst>
              <a:path w="4511112" h="1331230">
                <a:moveTo>
                  <a:pt x="0" y="0"/>
                </a:moveTo>
                <a:lnTo>
                  <a:pt x="4511112" y="0"/>
                </a:lnTo>
                <a:lnTo>
                  <a:pt x="4511112" y="1331230"/>
                </a:lnTo>
                <a:lnTo>
                  <a:pt x="0" y="13312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6" name="TextBox 36"/>
          <p:cNvSpPr txBox="1"/>
          <p:nvPr/>
        </p:nvSpPr>
        <p:spPr>
          <a:xfrm>
            <a:off x="8649390" y="1314884"/>
            <a:ext cx="7352610" cy="943079"/>
          </a:xfrm>
          <a:prstGeom prst="rect">
            <a:avLst/>
          </a:prstGeom>
        </p:spPr>
        <p:txBody>
          <a:bodyPr wrap="square" lIns="0" tIns="0" rIns="0" bIns="0" rtlCol="0" anchor="t">
            <a:spAutoFit/>
          </a:bodyPr>
          <a:lstStyle/>
          <a:p>
            <a:pPr>
              <a:lnSpc>
                <a:spcPts val="7839"/>
              </a:lnSpc>
            </a:pPr>
            <a:r>
              <a:rPr lang="en-US" sz="6000" dirty="0">
                <a:solidFill>
                  <a:schemeClr val="bg1"/>
                </a:solidFill>
              </a:rPr>
              <a:t>2. </a:t>
            </a:r>
            <a:r>
              <a:rPr lang="en-US" sz="6000" b="1" dirty="0">
                <a:solidFill>
                  <a:schemeClr val="bg1"/>
                </a:solidFill>
              </a:rPr>
              <a:t>Các </a:t>
            </a:r>
            <a:r>
              <a:rPr lang="en-US" sz="6000" b="1" dirty="0" err="1">
                <a:solidFill>
                  <a:schemeClr val="bg1"/>
                </a:solidFill>
              </a:rPr>
              <a:t>loại</a:t>
            </a:r>
            <a:r>
              <a:rPr lang="en-US" sz="6000" b="1" dirty="0">
                <a:solidFill>
                  <a:schemeClr val="bg1"/>
                </a:solidFill>
              </a:rPr>
              <a:t> pin </a:t>
            </a:r>
            <a:r>
              <a:rPr lang="en-US" sz="6000" b="1" dirty="0" err="1">
                <a:solidFill>
                  <a:schemeClr val="bg1"/>
                </a:solidFill>
              </a:rPr>
              <a:t>phổ</a:t>
            </a:r>
            <a:r>
              <a:rPr lang="en-US" sz="6000" b="1" dirty="0">
                <a:solidFill>
                  <a:schemeClr val="bg1"/>
                </a:solidFill>
              </a:rPr>
              <a:t> </a:t>
            </a:r>
            <a:r>
              <a:rPr lang="en-US" sz="6000" b="1" dirty="0" err="1">
                <a:solidFill>
                  <a:schemeClr val="bg1"/>
                </a:solidFill>
              </a:rPr>
              <a:t>biến</a:t>
            </a:r>
            <a:endParaRPr lang="en-US" sz="5599" dirty="0">
              <a:solidFill>
                <a:schemeClr val="bg1"/>
              </a:solidFill>
              <a:latin typeface="Cheddar"/>
              <a:ea typeface="Cheddar"/>
              <a:cs typeface="Cheddar"/>
              <a:sym typeface="Cheddar"/>
            </a:endParaRPr>
          </a:p>
        </p:txBody>
      </p:sp>
      <p:sp>
        <p:nvSpPr>
          <p:cNvPr id="37" name="TextBox 37"/>
          <p:cNvSpPr txBox="1"/>
          <p:nvPr/>
        </p:nvSpPr>
        <p:spPr>
          <a:xfrm>
            <a:off x="1530021" y="2976040"/>
            <a:ext cx="2083459" cy="2690158"/>
          </a:xfrm>
          <a:prstGeom prst="rect">
            <a:avLst/>
          </a:prstGeom>
        </p:spPr>
        <p:txBody>
          <a:bodyPr lIns="0" tIns="0" rIns="0" bIns="0" rtlCol="0" anchor="t">
            <a:spAutoFit/>
          </a:bodyPr>
          <a:lstStyle/>
          <a:p>
            <a:pPr algn="ctr">
              <a:lnSpc>
                <a:spcPts val="19824"/>
              </a:lnSpc>
            </a:pPr>
            <a:r>
              <a:rPr lang="en-US" sz="14160" dirty="0">
                <a:solidFill>
                  <a:srgbClr val="FBFBFB"/>
                </a:solidFill>
                <a:latin typeface="Cheddar"/>
                <a:ea typeface="Cheddar"/>
                <a:cs typeface="Cheddar"/>
                <a:sym typeface="Cheddar"/>
              </a:rPr>
              <a:t>01</a:t>
            </a:r>
          </a:p>
        </p:txBody>
      </p:sp>
      <p:sp>
        <p:nvSpPr>
          <p:cNvPr id="38" name="TextBox 38"/>
          <p:cNvSpPr txBox="1"/>
          <p:nvPr/>
        </p:nvSpPr>
        <p:spPr>
          <a:xfrm>
            <a:off x="9831769" y="2976040"/>
            <a:ext cx="2083459" cy="2690158"/>
          </a:xfrm>
          <a:prstGeom prst="rect">
            <a:avLst/>
          </a:prstGeom>
        </p:spPr>
        <p:txBody>
          <a:bodyPr lIns="0" tIns="0" rIns="0" bIns="0" rtlCol="0" anchor="t">
            <a:spAutoFit/>
          </a:bodyPr>
          <a:lstStyle/>
          <a:p>
            <a:pPr algn="ctr">
              <a:lnSpc>
                <a:spcPts val="19824"/>
              </a:lnSpc>
            </a:pPr>
            <a:r>
              <a:rPr lang="en-US" sz="14160">
                <a:solidFill>
                  <a:srgbClr val="FBFBFB"/>
                </a:solidFill>
                <a:latin typeface="Cheddar"/>
                <a:ea typeface="Cheddar"/>
                <a:cs typeface="Cheddar"/>
                <a:sym typeface="Cheddar"/>
              </a:rPr>
              <a:t>02</a:t>
            </a:r>
          </a:p>
        </p:txBody>
      </p:sp>
      <p:sp>
        <p:nvSpPr>
          <p:cNvPr id="39" name="TextBox 39"/>
          <p:cNvSpPr txBox="1"/>
          <p:nvPr/>
        </p:nvSpPr>
        <p:spPr>
          <a:xfrm>
            <a:off x="1530021" y="6195832"/>
            <a:ext cx="2083459" cy="2690158"/>
          </a:xfrm>
          <a:prstGeom prst="rect">
            <a:avLst/>
          </a:prstGeom>
        </p:spPr>
        <p:txBody>
          <a:bodyPr lIns="0" tIns="0" rIns="0" bIns="0" rtlCol="0" anchor="t">
            <a:spAutoFit/>
          </a:bodyPr>
          <a:lstStyle/>
          <a:p>
            <a:pPr algn="ctr">
              <a:lnSpc>
                <a:spcPts val="19824"/>
              </a:lnSpc>
            </a:pPr>
            <a:r>
              <a:rPr lang="en-US" sz="14160">
                <a:solidFill>
                  <a:srgbClr val="FBFBFB"/>
                </a:solidFill>
                <a:latin typeface="Cheddar"/>
                <a:ea typeface="Cheddar"/>
                <a:cs typeface="Cheddar"/>
                <a:sym typeface="Cheddar"/>
              </a:rPr>
              <a:t>03</a:t>
            </a:r>
          </a:p>
        </p:txBody>
      </p:sp>
      <p:sp>
        <p:nvSpPr>
          <p:cNvPr id="40" name="TextBox 40"/>
          <p:cNvSpPr txBox="1"/>
          <p:nvPr/>
        </p:nvSpPr>
        <p:spPr>
          <a:xfrm>
            <a:off x="9831769" y="6195832"/>
            <a:ext cx="2083459" cy="2690158"/>
          </a:xfrm>
          <a:prstGeom prst="rect">
            <a:avLst/>
          </a:prstGeom>
        </p:spPr>
        <p:txBody>
          <a:bodyPr lIns="0" tIns="0" rIns="0" bIns="0" rtlCol="0" anchor="t">
            <a:spAutoFit/>
          </a:bodyPr>
          <a:lstStyle/>
          <a:p>
            <a:pPr algn="ctr">
              <a:lnSpc>
                <a:spcPts val="19824"/>
              </a:lnSpc>
            </a:pPr>
            <a:r>
              <a:rPr lang="en-US" sz="14160">
                <a:solidFill>
                  <a:srgbClr val="FBFBFB"/>
                </a:solidFill>
                <a:latin typeface="Cheddar"/>
                <a:ea typeface="Cheddar"/>
                <a:cs typeface="Cheddar"/>
                <a:sym typeface="Cheddar"/>
              </a:rPr>
              <a:t>04</a:t>
            </a:r>
          </a:p>
        </p:txBody>
      </p:sp>
      <p:sp>
        <p:nvSpPr>
          <p:cNvPr id="41" name="TextBox 41"/>
          <p:cNvSpPr txBox="1"/>
          <p:nvPr/>
        </p:nvSpPr>
        <p:spPr>
          <a:xfrm>
            <a:off x="4114799" y="3387096"/>
            <a:ext cx="4620149" cy="2144177"/>
          </a:xfrm>
          <a:prstGeom prst="rect">
            <a:avLst/>
          </a:prstGeom>
        </p:spPr>
        <p:txBody>
          <a:bodyPr wrap="square" lIns="0" tIns="0" rIns="0" bIns="0" rtlCol="0" anchor="t">
            <a:spAutoFit/>
          </a:bodyPr>
          <a:lstStyle/>
          <a:p>
            <a:pPr marL="226695" lvl="1">
              <a:lnSpc>
                <a:spcPts val="3444"/>
              </a:lnSpc>
            </a:pPr>
            <a:endParaRPr lang="en-US" sz="2100" spc="142" dirty="0">
              <a:solidFill>
                <a:srgbClr val="FBFBFB"/>
              </a:solidFill>
              <a:latin typeface="TT Interphases"/>
              <a:ea typeface="TT Interphases"/>
              <a:cs typeface="TT Interphases"/>
              <a:sym typeface="TT Interphases"/>
            </a:endParaRPr>
          </a:p>
          <a:p>
            <a:pPr marL="226695" lvl="1">
              <a:lnSpc>
                <a:spcPts val="3444"/>
              </a:lnSpc>
            </a:pPr>
            <a:r>
              <a:rPr lang="en-US" sz="2400" dirty="0"/>
              <a:t>Lithium-ion (Li-ion)</a:t>
            </a:r>
            <a:endParaRPr lang="vi-VN" sz="2400" dirty="0"/>
          </a:p>
          <a:p>
            <a:pPr marL="226695" lvl="1">
              <a:lnSpc>
                <a:spcPts val="3444"/>
              </a:lnSpc>
            </a:pPr>
            <a:r>
              <a:rPr lang="en-US" sz="2400" dirty="0" err="1"/>
              <a:t>Phổ</a:t>
            </a:r>
            <a:r>
              <a:rPr lang="en-US" sz="2400" dirty="0"/>
              <a:t> </a:t>
            </a:r>
            <a:r>
              <a:rPr lang="en-US" sz="2400" dirty="0" err="1"/>
              <a:t>biến</a:t>
            </a:r>
            <a:r>
              <a:rPr lang="en-US" sz="2400" dirty="0"/>
              <a:t> </a:t>
            </a:r>
            <a:r>
              <a:rPr lang="en-US" sz="2400" dirty="0" err="1"/>
              <a:t>nhất</a:t>
            </a:r>
            <a:r>
              <a:rPr lang="en-US" sz="2400" dirty="0"/>
              <a:t> </a:t>
            </a:r>
            <a:r>
              <a:rPr lang="en-US" sz="2400" dirty="0" err="1"/>
              <a:t>hiện</a:t>
            </a:r>
            <a:r>
              <a:rPr lang="en-US" sz="2400" dirty="0"/>
              <a:t> nay</a:t>
            </a:r>
            <a:endParaRPr lang="vi-VN" sz="2400" dirty="0"/>
          </a:p>
          <a:p>
            <a:pPr marL="226695" lvl="1">
              <a:lnSpc>
                <a:spcPts val="3444"/>
              </a:lnSpc>
            </a:pPr>
            <a:r>
              <a:rPr lang="vi-VN" sz="2400" dirty="0"/>
              <a:t>Mật độ năng lượng cao, tuổi thọ tốt</a:t>
            </a:r>
            <a:endParaRPr lang="en-US" sz="2100" spc="142" dirty="0">
              <a:solidFill>
                <a:srgbClr val="FBFBFB"/>
              </a:solidFill>
              <a:latin typeface="TT Interphases"/>
              <a:ea typeface="TT Interphases"/>
              <a:cs typeface="TT Interphases"/>
              <a:sym typeface="TT Interphases"/>
            </a:endParaRPr>
          </a:p>
        </p:txBody>
      </p:sp>
      <p:sp>
        <p:nvSpPr>
          <p:cNvPr id="42" name="TextBox 42"/>
          <p:cNvSpPr txBox="1"/>
          <p:nvPr/>
        </p:nvSpPr>
        <p:spPr>
          <a:xfrm>
            <a:off x="12384219" y="3698755"/>
            <a:ext cx="4534590" cy="1692402"/>
          </a:xfrm>
          <a:prstGeom prst="rect">
            <a:avLst/>
          </a:prstGeom>
        </p:spPr>
        <p:txBody>
          <a:bodyPr lIns="0" tIns="0" rIns="0" bIns="0" rtlCol="0" anchor="t">
            <a:spAutoFit/>
          </a:bodyPr>
          <a:lstStyle/>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PHEV (Plug-in Hybrid)</a:t>
            </a:r>
          </a:p>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Battery &amp; small petrol engine</a:t>
            </a:r>
          </a:p>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40–80 km</a:t>
            </a:r>
          </a:p>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Mixed city/highway travel</a:t>
            </a:r>
          </a:p>
        </p:txBody>
      </p:sp>
      <p:sp>
        <p:nvSpPr>
          <p:cNvPr id="43" name="TextBox 43"/>
          <p:cNvSpPr txBox="1"/>
          <p:nvPr/>
        </p:nvSpPr>
        <p:spPr>
          <a:xfrm>
            <a:off x="4114800" y="6918548"/>
            <a:ext cx="4534590" cy="1692402"/>
          </a:xfrm>
          <a:prstGeom prst="rect">
            <a:avLst/>
          </a:prstGeom>
        </p:spPr>
        <p:txBody>
          <a:bodyPr lIns="0" tIns="0" rIns="0" bIns="0" rtlCol="0" anchor="t">
            <a:spAutoFit/>
          </a:bodyPr>
          <a:lstStyle/>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HEV (Hybrid)</a:t>
            </a:r>
          </a:p>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Petrol engine </a:t>
            </a:r>
          </a:p>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No plug-in; boosts efficiency</a:t>
            </a:r>
          </a:p>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Taxis, fleet vehicles</a:t>
            </a:r>
          </a:p>
        </p:txBody>
      </p:sp>
      <p:sp>
        <p:nvSpPr>
          <p:cNvPr id="44" name="TextBox 44"/>
          <p:cNvSpPr txBox="1"/>
          <p:nvPr/>
        </p:nvSpPr>
        <p:spPr>
          <a:xfrm>
            <a:off x="12384219" y="6918548"/>
            <a:ext cx="4534590" cy="1692402"/>
          </a:xfrm>
          <a:prstGeom prst="rect">
            <a:avLst/>
          </a:prstGeom>
        </p:spPr>
        <p:txBody>
          <a:bodyPr lIns="0" tIns="0" rIns="0" bIns="0" rtlCol="0" anchor="t">
            <a:spAutoFit/>
          </a:bodyPr>
          <a:lstStyle/>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FCEV (Fuel-Cell EV)</a:t>
            </a:r>
          </a:p>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Hydrogen + electric motor</a:t>
            </a:r>
          </a:p>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300–600 km</a:t>
            </a:r>
          </a:p>
          <a:p>
            <a:pPr marL="453390" lvl="1" indent="-226695" algn="l">
              <a:lnSpc>
                <a:spcPts val="3444"/>
              </a:lnSpc>
              <a:buFont typeface="Arial"/>
              <a:buChar char="•"/>
            </a:pPr>
            <a:r>
              <a:rPr lang="en-US" sz="2100" spc="142">
                <a:solidFill>
                  <a:srgbClr val="FBFBFB"/>
                </a:solidFill>
                <a:latin typeface="TT Interphases"/>
                <a:ea typeface="TT Interphases"/>
                <a:cs typeface="TT Interphases"/>
                <a:sym typeface="TT Interphases"/>
              </a:rPr>
              <a:t>Long-distance, heavy duty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127"/>
        </a:solidFill>
        <a:effectLst/>
      </p:bgPr>
    </p:bg>
    <p:spTree>
      <p:nvGrpSpPr>
        <p:cNvPr id="1" name=""/>
        <p:cNvGrpSpPr/>
        <p:nvPr/>
      </p:nvGrpSpPr>
      <p:grpSpPr>
        <a:xfrm>
          <a:off x="0" y="0"/>
          <a:ext cx="0" cy="0"/>
          <a:chOff x="0" y="0"/>
          <a:chExt cx="0" cy="0"/>
        </a:xfrm>
      </p:grpSpPr>
      <p:grpSp>
        <p:nvGrpSpPr>
          <p:cNvPr id="2" name="Group 2"/>
          <p:cNvGrpSpPr/>
          <p:nvPr/>
        </p:nvGrpSpPr>
        <p:grpSpPr>
          <a:xfrm>
            <a:off x="0" y="2220318"/>
            <a:ext cx="18288000" cy="5846365"/>
            <a:chOff x="0" y="0"/>
            <a:chExt cx="2833290" cy="905755"/>
          </a:xfrm>
        </p:grpSpPr>
        <p:sp>
          <p:nvSpPr>
            <p:cNvPr id="3" name="Freeform 3"/>
            <p:cNvSpPr/>
            <p:nvPr/>
          </p:nvSpPr>
          <p:spPr>
            <a:xfrm>
              <a:off x="0" y="0"/>
              <a:ext cx="2833290" cy="905755"/>
            </a:xfrm>
            <a:custGeom>
              <a:avLst/>
              <a:gdLst/>
              <a:ahLst/>
              <a:cxnLst/>
              <a:rect l="l" t="t" r="r" b="b"/>
              <a:pathLst>
                <a:path w="2833290" h="905755">
                  <a:moveTo>
                    <a:pt x="0" y="0"/>
                  </a:moveTo>
                  <a:lnTo>
                    <a:pt x="2833290" y="0"/>
                  </a:lnTo>
                  <a:lnTo>
                    <a:pt x="2833290" y="905755"/>
                  </a:lnTo>
                  <a:lnTo>
                    <a:pt x="0" y="905755"/>
                  </a:lnTo>
                  <a:close/>
                </a:path>
              </a:pathLst>
            </a:custGeom>
            <a:blipFill>
              <a:blip r:embed="rId2">
                <a:alphaModFix amt="15000"/>
              </a:blip>
              <a:stretch>
                <a:fillRect t="-54400" b="-54400"/>
              </a:stretch>
            </a:blipFill>
          </p:spPr>
        </p:sp>
      </p:grpSp>
      <p:grpSp>
        <p:nvGrpSpPr>
          <p:cNvPr id="4" name="Group 4"/>
          <p:cNvGrpSpPr/>
          <p:nvPr/>
        </p:nvGrpSpPr>
        <p:grpSpPr>
          <a:xfrm rot="6784478">
            <a:off x="5348552" y="3486962"/>
            <a:ext cx="14397483" cy="3313075"/>
            <a:chOff x="0" y="0"/>
            <a:chExt cx="3791930" cy="872579"/>
          </a:xfrm>
        </p:grpSpPr>
        <p:sp>
          <p:nvSpPr>
            <p:cNvPr id="5" name="Freeform 5"/>
            <p:cNvSpPr/>
            <p:nvPr/>
          </p:nvSpPr>
          <p:spPr>
            <a:xfrm>
              <a:off x="0" y="0"/>
              <a:ext cx="3791930" cy="872579"/>
            </a:xfrm>
            <a:custGeom>
              <a:avLst/>
              <a:gdLst/>
              <a:ahLst/>
              <a:cxnLst/>
              <a:rect l="l" t="t" r="r" b="b"/>
              <a:pathLst>
                <a:path w="3791930" h="872579">
                  <a:moveTo>
                    <a:pt x="0" y="0"/>
                  </a:moveTo>
                  <a:lnTo>
                    <a:pt x="3791930" y="0"/>
                  </a:lnTo>
                  <a:lnTo>
                    <a:pt x="3791930" y="872579"/>
                  </a:lnTo>
                  <a:lnTo>
                    <a:pt x="0" y="872579"/>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6" name="TextBox 6"/>
            <p:cNvSpPr txBox="1"/>
            <p:nvPr/>
          </p:nvSpPr>
          <p:spPr>
            <a:xfrm>
              <a:off x="0" y="-38100"/>
              <a:ext cx="3791930" cy="910679"/>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6784478">
            <a:off x="12657683" y="1842435"/>
            <a:ext cx="7630259" cy="1355760"/>
            <a:chOff x="0" y="0"/>
            <a:chExt cx="2009616" cy="357073"/>
          </a:xfrm>
        </p:grpSpPr>
        <p:sp>
          <p:nvSpPr>
            <p:cNvPr id="8" name="Freeform 8"/>
            <p:cNvSpPr/>
            <p:nvPr/>
          </p:nvSpPr>
          <p:spPr>
            <a:xfrm>
              <a:off x="0" y="0"/>
              <a:ext cx="2009616" cy="357073"/>
            </a:xfrm>
            <a:custGeom>
              <a:avLst/>
              <a:gdLst/>
              <a:ahLst/>
              <a:cxnLst/>
              <a:rect l="l" t="t" r="r" b="b"/>
              <a:pathLst>
                <a:path w="2009616" h="357073">
                  <a:moveTo>
                    <a:pt x="0" y="0"/>
                  </a:moveTo>
                  <a:lnTo>
                    <a:pt x="2009616" y="0"/>
                  </a:lnTo>
                  <a:lnTo>
                    <a:pt x="2009616" y="357073"/>
                  </a:lnTo>
                  <a:lnTo>
                    <a:pt x="0" y="357073"/>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9" name="TextBox 9"/>
            <p:cNvSpPr txBox="1"/>
            <p:nvPr/>
          </p:nvSpPr>
          <p:spPr>
            <a:xfrm>
              <a:off x="0" y="-38100"/>
              <a:ext cx="2009616" cy="395173"/>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8319201" y="2664727"/>
            <a:ext cx="20354519" cy="12289041"/>
          </a:xfrm>
          <a:custGeom>
            <a:avLst/>
            <a:gdLst/>
            <a:ahLst/>
            <a:cxnLst/>
            <a:rect l="l" t="t" r="r" b="b"/>
            <a:pathLst>
              <a:path w="20354519" h="12289041">
                <a:moveTo>
                  <a:pt x="0" y="0"/>
                </a:moveTo>
                <a:lnTo>
                  <a:pt x="20354519" y="0"/>
                </a:lnTo>
                <a:lnTo>
                  <a:pt x="20354519" y="12289041"/>
                </a:lnTo>
                <a:lnTo>
                  <a:pt x="0" y="12289041"/>
                </a:lnTo>
                <a:lnTo>
                  <a:pt x="0" y="0"/>
                </a:lnTo>
                <a:close/>
              </a:path>
            </a:pathLst>
          </a:custGeom>
          <a:blipFill>
            <a:blip r:embed="rId3"/>
            <a:stretch>
              <a:fillRect/>
            </a:stretch>
          </a:blipFill>
        </p:spPr>
      </p:sp>
      <p:sp>
        <p:nvSpPr>
          <p:cNvPr id="11" name="Freeform 11"/>
          <p:cNvSpPr/>
          <p:nvPr/>
        </p:nvSpPr>
        <p:spPr>
          <a:xfrm>
            <a:off x="1028700" y="8872845"/>
            <a:ext cx="5802508" cy="385455"/>
          </a:xfrm>
          <a:custGeom>
            <a:avLst/>
            <a:gdLst/>
            <a:ahLst/>
            <a:cxnLst/>
            <a:rect l="l" t="t" r="r" b="b"/>
            <a:pathLst>
              <a:path w="5802508" h="385455">
                <a:moveTo>
                  <a:pt x="0" y="0"/>
                </a:moveTo>
                <a:lnTo>
                  <a:pt x="5802508" y="0"/>
                </a:lnTo>
                <a:lnTo>
                  <a:pt x="5802508" y="385455"/>
                </a:lnTo>
                <a:lnTo>
                  <a:pt x="0" y="3854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028700" y="3386744"/>
            <a:ext cx="7173184" cy="1067435"/>
          </a:xfrm>
          <a:prstGeom prst="rect">
            <a:avLst/>
          </a:prstGeom>
        </p:spPr>
        <p:txBody>
          <a:bodyPr lIns="0" tIns="0" rIns="0" bIns="0" rtlCol="0" anchor="t">
            <a:spAutoFit/>
          </a:bodyPr>
          <a:lstStyle/>
          <a:p>
            <a:pPr algn="l">
              <a:lnSpc>
                <a:spcPts val="7839"/>
              </a:lnSpc>
            </a:pPr>
            <a:r>
              <a:rPr lang="en-US" sz="5599">
                <a:solidFill>
                  <a:srgbClr val="FBFBFB"/>
                </a:solidFill>
                <a:latin typeface="Cheddar"/>
                <a:ea typeface="Cheddar"/>
                <a:cs typeface="Cheddar"/>
                <a:sym typeface="Cheddar"/>
              </a:rPr>
              <a:t>CHARGING INFRASTRUCTURE</a:t>
            </a:r>
          </a:p>
        </p:txBody>
      </p:sp>
      <p:sp>
        <p:nvSpPr>
          <p:cNvPr id="13" name="TextBox 13"/>
          <p:cNvSpPr txBox="1"/>
          <p:nvPr/>
        </p:nvSpPr>
        <p:spPr>
          <a:xfrm>
            <a:off x="1028700" y="4829521"/>
            <a:ext cx="6698385" cy="2223135"/>
          </a:xfrm>
          <a:prstGeom prst="rect">
            <a:avLst/>
          </a:prstGeom>
        </p:spPr>
        <p:txBody>
          <a:bodyPr lIns="0" tIns="0" rIns="0" bIns="0" rtlCol="0" anchor="t">
            <a:spAutoFit/>
          </a:bodyPr>
          <a:lstStyle/>
          <a:p>
            <a:pPr algn="just">
              <a:lnSpc>
                <a:spcPts val="2940"/>
              </a:lnSpc>
            </a:pPr>
            <a:r>
              <a:rPr lang="en-US" sz="2100" spc="142">
                <a:solidFill>
                  <a:srgbClr val="FBFBFB"/>
                </a:solidFill>
                <a:latin typeface="TT Interphases"/>
                <a:ea typeface="TT Interphases"/>
                <a:cs typeface="TT Interphases"/>
                <a:sym typeface="TT Interphases"/>
              </a:rPr>
              <a:t>As electric vehicles become more popular, accessible and reliable charging infrastructure is essential. The EV ecosystem depends on various levels of charging, growing public access, and smart technology integration to support everyday use.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127"/>
        </a:solidFill>
        <a:effectLst/>
      </p:bgPr>
    </p:bg>
    <p:spTree>
      <p:nvGrpSpPr>
        <p:cNvPr id="1" name=""/>
        <p:cNvGrpSpPr/>
        <p:nvPr/>
      </p:nvGrpSpPr>
      <p:grpSpPr>
        <a:xfrm>
          <a:off x="0" y="0"/>
          <a:ext cx="0" cy="0"/>
          <a:chOff x="0" y="0"/>
          <a:chExt cx="0" cy="0"/>
        </a:xfrm>
      </p:grpSpPr>
      <p:sp>
        <p:nvSpPr>
          <p:cNvPr id="2" name="Freeform 2"/>
          <p:cNvSpPr/>
          <p:nvPr/>
        </p:nvSpPr>
        <p:spPr>
          <a:xfrm rot="-5400000" flipH="1">
            <a:off x="1028700" y="1028700"/>
            <a:ext cx="1425611" cy="1425611"/>
          </a:xfrm>
          <a:custGeom>
            <a:avLst/>
            <a:gdLst/>
            <a:ahLst/>
            <a:cxnLst/>
            <a:rect l="l" t="t" r="r" b="b"/>
            <a:pathLst>
              <a:path w="1425611" h="1425611">
                <a:moveTo>
                  <a:pt x="1425611" y="0"/>
                </a:moveTo>
                <a:lnTo>
                  <a:pt x="0" y="0"/>
                </a:lnTo>
                <a:lnTo>
                  <a:pt x="0" y="1425611"/>
                </a:lnTo>
                <a:lnTo>
                  <a:pt x="1425611" y="1425611"/>
                </a:lnTo>
                <a:lnTo>
                  <a:pt x="142561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H="1" flipV="1">
            <a:off x="15833689" y="1028700"/>
            <a:ext cx="1425611" cy="1425611"/>
          </a:xfrm>
          <a:custGeom>
            <a:avLst/>
            <a:gdLst/>
            <a:ahLst/>
            <a:cxnLst/>
            <a:rect l="l" t="t" r="r" b="b"/>
            <a:pathLst>
              <a:path w="1425611" h="1425611">
                <a:moveTo>
                  <a:pt x="1425611" y="1425611"/>
                </a:moveTo>
                <a:lnTo>
                  <a:pt x="0" y="1425611"/>
                </a:lnTo>
                <a:lnTo>
                  <a:pt x="0" y="0"/>
                </a:lnTo>
                <a:lnTo>
                  <a:pt x="1425611" y="0"/>
                </a:lnTo>
                <a:lnTo>
                  <a:pt x="1425611" y="1425611"/>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9993" y="3048469"/>
            <a:ext cx="3918835" cy="6209831"/>
            <a:chOff x="0" y="0"/>
            <a:chExt cx="607130" cy="962065"/>
          </a:xfrm>
        </p:grpSpPr>
        <p:sp>
          <p:nvSpPr>
            <p:cNvPr id="5" name="Freeform 5"/>
            <p:cNvSpPr/>
            <p:nvPr/>
          </p:nvSpPr>
          <p:spPr>
            <a:xfrm>
              <a:off x="0" y="0"/>
              <a:ext cx="607130" cy="962065"/>
            </a:xfrm>
            <a:custGeom>
              <a:avLst/>
              <a:gdLst/>
              <a:ahLst/>
              <a:cxnLst/>
              <a:rect l="l" t="t" r="r" b="b"/>
              <a:pathLst>
                <a:path w="607130" h="962065">
                  <a:moveTo>
                    <a:pt x="0" y="0"/>
                  </a:moveTo>
                  <a:lnTo>
                    <a:pt x="607130" y="0"/>
                  </a:lnTo>
                  <a:lnTo>
                    <a:pt x="607130" y="962065"/>
                  </a:lnTo>
                  <a:lnTo>
                    <a:pt x="0" y="962065"/>
                  </a:lnTo>
                  <a:close/>
                </a:path>
              </a:pathLst>
            </a:custGeom>
            <a:blipFill>
              <a:blip r:embed="rId4"/>
              <a:stretch>
                <a:fillRect l="-105470" r="-5810"/>
              </a:stretch>
            </a:blipFill>
          </p:spPr>
        </p:sp>
      </p:grpSp>
      <p:grpSp>
        <p:nvGrpSpPr>
          <p:cNvPr id="6" name="Group 6"/>
          <p:cNvGrpSpPr/>
          <p:nvPr/>
        </p:nvGrpSpPr>
        <p:grpSpPr>
          <a:xfrm>
            <a:off x="5132390" y="3048469"/>
            <a:ext cx="3918835" cy="6209831"/>
            <a:chOff x="0" y="0"/>
            <a:chExt cx="607130" cy="962065"/>
          </a:xfrm>
        </p:grpSpPr>
        <p:sp>
          <p:nvSpPr>
            <p:cNvPr id="7" name="Freeform 7"/>
            <p:cNvSpPr/>
            <p:nvPr/>
          </p:nvSpPr>
          <p:spPr>
            <a:xfrm>
              <a:off x="0" y="0"/>
              <a:ext cx="607130" cy="962065"/>
            </a:xfrm>
            <a:custGeom>
              <a:avLst/>
              <a:gdLst/>
              <a:ahLst/>
              <a:cxnLst/>
              <a:rect l="l" t="t" r="r" b="b"/>
              <a:pathLst>
                <a:path w="607130" h="962065">
                  <a:moveTo>
                    <a:pt x="0" y="0"/>
                  </a:moveTo>
                  <a:lnTo>
                    <a:pt x="607130" y="0"/>
                  </a:lnTo>
                  <a:lnTo>
                    <a:pt x="607130" y="962065"/>
                  </a:lnTo>
                  <a:lnTo>
                    <a:pt x="0" y="962065"/>
                  </a:lnTo>
                  <a:close/>
                </a:path>
              </a:pathLst>
            </a:custGeom>
            <a:blipFill>
              <a:blip r:embed="rId5"/>
              <a:stretch>
                <a:fillRect l="-62374" r="-48906"/>
              </a:stretch>
            </a:blipFill>
          </p:spPr>
        </p:sp>
      </p:grpSp>
      <p:grpSp>
        <p:nvGrpSpPr>
          <p:cNvPr id="8" name="Group 8"/>
          <p:cNvGrpSpPr/>
          <p:nvPr/>
        </p:nvGrpSpPr>
        <p:grpSpPr>
          <a:xfrm>
            <a:off x="9235931" y="3048469"/>
            <a:ext cx="3918835" cy="6209831"/>
            <a:chOff x="0" y="0"/>
            <a:chExt cx="607130" cy="962065"/>
          </a:xfrm>
        </p:grpSpPr>
        <p:sp>
          <p:nvSpPr>
            <p:cNvPr id="9" name="Freeform 9"/>
            <p:cNvSpPr/>
            <p:nvPr/>
          </p:nvSpPr>
          <p:spPr>
            <a:xfrm>
              <a:off x="0" y="0"/>
              <a:ext cx="607130" cy="962065"/>
            </a:xfrm>
            <a:custGeom>
              <a:avLst/>
              <a:gdLst/>
              <a:ahLst/>
              <a:cxnLst/>
              <a:rect l="l" t="t" r="r" b="b"/>
              <a:pathLst>
                <a:path w="607130" h="962065">
                  <a:moveTo>
                    <a:pt x="0" y="0"/>
                  </a:moveTo>
                  <a:lnTo>
                    <a:pt x="607130" y="0"/>
                  </a:lnTo>
                  <a:lnTo>
                    <a:pt x="607130" y="962065"/>
                  </a:lnTo>
                  <a:lnTo>
                    <a:pt x="0" y="962065"/>
                  </a:lnTo>
                  <a:close/>
                </a:path>
              </a:pathLst>
            </a:custGeom>
            <a:blipFill>
              <a:blip r:embed="rId6"/>
              <a:stretch>
                <a:fillRect l="-99222" r="-38618"/>
              </a:stretch>
            </a:blipFill>
          </p:spPr>
        </p:sp>
      </p:grpSp>
      <p:grpSp>
        <p:nvGrpSpPr>
          <p:cNvPr id="10" name="Group 10"/>
          <p:cNvGrpSpPr/>
          <p:nvPr/>
        </p:nvGrpSpPr>
        <p:grpSpPr>
          <a:xfrm>
            <a:off x="13341759" y="3048469"/>
            <a:ext cx="3918835" cy="6209831"/>
            <a:chOff x="0" y="0"/>
            <a:chExt cx="607130" cy="962065"/>
          </a:xfrm>
        </p:grpSpPr>
        <p:sp>
          <p:nvSpPr>
            <p:cNvPr id="11" name="Freeform 11"/>
            <p:cNvSpPr/>
            <p:nvPr/>
          </p:nvSpPr>
          <p:spPr>
            <a:xfrm>
              <a:off x="0" y="0"/>
              <a:ext cx="607130" cy="962065"/>
            </a:xfrm>
            <a:custGeom>
              <a:avLst/>
              <a:gdLst/>
              <a:ahLst/>
              <a:cxnLst/>
              <a:rect l="l" t="t" r="r" b="b"/>
              <a:pathLst>
                <a:path w="607130" h="962065">
                  <a:moveTo>
                    <a:pt x="0" y="0"/>
                  </a:moveTo>
                  <a:lnTo>
                    <a:pt x="607130" y="0"/>
                  </a:lnTo>
                  <a:lnTo>
                    <a:pt x="607130" y="962065"/>
                  </a:lnTo>
                  <a:lnTo>
                    <a:pt x="0" y="962065"/>
                  </a:lnTo>
                  <a:close/>
                </a:path>
              </a:pathLst>
            </a:custGeom>
            <a:blipFill>
              <a:blip r:embed="rId7"/>
              <a:stretch>
                <a:fillRect l="-103819" r="-78231"/>
              </a:stretch>
            </a:blipFill>
          </p:spPr>
        </p:sp>
      </p:grpSp>
      <p:grpSp>
        <p:nvGrpSpPr>
          <p:cNvPr id="12" name="Group 12"/>
          <p:cNvGrpSpPr/>
          <p:nvPr/>
        </p:nvGrpSpPr>
        <p:grpSpPr>
          <a:xfrm>
            <a:off x="1028700" y="6455550"/>
            <a:ext cx="3921422" cy="2812275"/>
            <a:chOff x="0" y="0"/>
            <a:chExt cx="1032802" cy="740681"/>
          </a:xfrm>
        </p:grpSpPr>
        <p:sp>
          <p:nvSpPr>
            <p:cNvPr id="13" name="Freeform 13"/>
            <p:cNvSpPr/>
            <p:nvPr/>
          </p:nvSpPr>
          <p:spPr>
            <a:xfrm>
              <a:off x="0" y="0"/>
              <a:ext cx="1032802" cy="740681"/>
            </a:xfrm>
            <a:custGeom>
              <a:avLst/>
              <a:gdLst/>
              <a:ahLst/>
              <a:cxnLst/>
              <a:rect l="l" t="t" r="r" b="b"/>
              <a:pathLst>
                <a:path w="1032802" h="740681">
                  <a:moveTo>
                    <a:pt x="0" y="0"/>
                  </a:moveTo>
                  <a:lnTo>
                    <a:pt x="1032802" y="0"/>
                  </a:lnTo>
                  <a:lnTo>
                    <a:pt x="1032802" y="740681"/>
                  </a:lnTo>
                  <a:lnTo>
                    <a:pt x="0" y="740681"/>
                  </a:lnTo>
                  <a:close/>
                </a:path>
              </a:pathLst>
            </a:custGeom>
            <a:gradFill rotWithShape="1">
              <a:gsLst>
                <a:gs pos="0">
                  <a:srgbClr val="2785FF">
                    <a:alpha val="100000"/>
                  </a:srgbClr>
                </a:gs>
                <a:gs pos="50000">
                  <a:srgbClr val="00377E">
                    <a:alpha val="100000"/>
                  </a:srgbClr>
                </a:gs>
                <a:gs pos="100000">
                  <a:srgbClr val="001127">
                    <a:alpha val="100000"/>
                  </a:srgbClr>
                </a:gs>
              </a:gsLst>
              <a:lin ang="5400000"/>
            </a:gradFill>
            <a:ln cap="sq">
              <a:noFill/>
              <a:prstDash val="solid"/>
              <a:miter/>
            </a:ln>
          </p:spPr>
        </p:sp>
        <p:sp>
          <p:nvSpPr>
            <p:cNvPr id="14" name="TextBox 14"/>
            <p:cNvSpPr txBox="1"/>
            <p:nvPr/>
          </p:nvSpPr>
          <p:spPr>
            <a:xfrm>
              <a:off x="0" y="-38100"/>
              <a:ext cx="1032802" cy="778781"/>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131097" y="6455550"/>
            <a:ext cx="3921422" cy="2812275"/>
            <a:chOff x="0" y="0"/>
            <a:chExt cx="1032802" cy="740681"/>
          </a:xfrm>
        </p:grpSpPr>
        <p:sp>
          <p:nvSpPr>
            <p:cNvPr id="16" name="Freeform 16"/>
            <p:cNvSpPr/>
            <p:nvPr/>
          </p:nvSpPr>
          <p:spPr>
            <a:xfrm>
              <a:off x="0" y="0"/>
              <a:ext cx="1032802" cy="740681"/>
            </a:xfrm>
            <a:custGeom>
              <a:avLst/>
              <a:gdLst/>
              <a:ahLst/>
              <a:cxnLst/>
              <a:rect l="l" t="t" r="r" b="b"/>
              <a:pathLst>
                <a:path w="1032802" h="740681">
                  <a:moveTo>
                    <a:pt x="0" y="0"/>
                  </a:moveTo>
                  <a:lnTo>
                    <a:pt x="1032802" y="0"/>
                  </a:lnTo>
                  <a:lnTo>
                    <a:pt x="1032802" y="740681"/>
                  </a:lnTo>
                  <a:lnTo>
                    <a:pt x="0" y="740681"/>
                  </a:lnTo>
                  <a:close/>
                </a:path>
              </a:pathLst>
            </a:custGeom>
            <a:gradFill rotWithShape="1">
              <a:gsLst>
                <a:gs pos="0">
                  <a:srgbClr val="2785FF">
                    <a:alpha val="100000"/>
                  </a:srgbClr>
                </a:gs>
                <a:gs pos="50000">
                  <a:srgbClr val="00377E">
                    <a:alpha val="100000"/>
                  </a:srgbClr>
                </a:gs>
                <a:gs pos="100000">
                  <a:srgbClr val="001127">
                    <a:alpha val="100000"/>
                  </a:srgbClr>
                </a:gs>
              </a:gsLst>
              <a:lin ang="5400000"/>
            </a:gradFill>
            <a:ln cap="sq">
              <a:noFill/>
              <a:prstDash val="solid"/>
              <a:miter/>
            </a:ln>
          </p:spPr>
        </p:sp>
        <p:sp>
          <p:nvSpPr>
            <p:cNvPr id="17" name="TextBox 17"/>
            <p:cNvSpPr txBox="1"/>
            <p:nvPr/>
          </p:nvSpPr>
          <p:spPr>
            <a:xfrm>
              <a:off x="0" y="-38100"/>
              <a:ext cx="1032802" cy="778781"/>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9234637" y="6455550"/>
            <a:ext cx="3921422" cy="2812275"/>
            <a:chOff x="0" y="0"/>
            <a:chExt cx="1032802" cy="740681"/>
          </a:xfrm>
        </p:grpSpPr>
        <p:sp>
          <p:nvSpPr>
            <p:cNvPr id="19" name="Freeform 19"/>
            <p:cNvSpPr/>
            <p:nvPr/>
          </p:nvSpPr>
          <p:spPr>
            <a:xfrm>
              <a:off x="0" y="0"/>
              <a:ext cx="1032802" cy="740681"/>
            </a:xfrm>
            <a:custGeom>
              <a:avLst/>
              <a:gdLst/>
              <a:ahLst/>
              <a:cxnLst/>
              <a:rect l="l" t="t" r="r" b="b"/>
              <a:pathLst>
                <a:path w="1032802" h="740681">
                  <a:moveTo>
                    <a:pt x="0" y="0"/>
                  </a:moveTo>
                  <a:lnTo>
                    <a:pt x="1032802" y="0"/>
                  </a:lnTo>
                  <a:lnTo>
                    <a:pt x="1032802" y="740681"/>
                  </a:lnTo>
                  <a:lnTo>
                    <a:pt x="0" y="740681"/>
                  </a:lnTo>
                  <a:close/>
                </a:path>
              </a:pathLst>
            </a:custGeom>
            <a:gradFill rotWithShape="1">
              <a:gsLst>
                <a:gs pos="0">
                  <a:srgbClr val="2785FF">
                    <a:alpha val="100000"/>
                  </a:srgbClr>
                </a:gs>
                <a:gs pos="50000">
                  <a:srgbClr val="00377E">
                    <a:alpha val="100000"/>
                  </a:srgbClr>
                </a:gs>
                <a:gs pos="100000">
                  <a:srgbClr val="001127">
                    <a:alpha val="100000"/>
                  </a:srgbClr>
                </a:gs>
              </a:gsLst>
              <a:lin ang="5400000"/>
            </a:gradFill>
            <a:ln cap="sq">
              <a:noFill/>
              <a:prstDash val="solid"/>
              <a:miter/>
            </a:ln>
          </p:spPr>
        </p:sp>
        <p:sp>
          <p:nvSpPr>
            <p:cNvPr id="20" name="TextBox 20"/>
            <p:cNvSpPr txBox="1"/>
            <p:nvPr/>
          </p:nvSpPr>
          <p:spPr>
            <a:xfrm>
              <a:off x="0" y="-38100"/>
              <a:ext cx="1032802" cy="778781"/>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3340465" y="6455550"/>
            <a:ext cx="3921422" cy="2812275"/>
            <a:chOff x="0" y="0"/>
            <a:chExt cx="1032802" cy="740681"/>
          </a:xfrm>
        </p:grpSpPr>
        <p:sp>
          <p:nvSpPr>
            <p:cNvPr id="22" name="Freeform 22"/>
            <p:cNvSpPr/>
            <p:nvPr/>
          </p:nvSpPr>
          <p:spPr>
            <a:xfrm>
              <a:off x="0" y="0"/>
              <a:ext cx="1032802" cy="740681"/>
            </a:xfrm>
            <a:custGeom>
              <a:avLst/>
              <a:gdLst/>
              <a:ahLst/>
              <a:cxnLst/>
              <a:rect l="l" t="t" r="r" b="b"/>
              <a:pathLst>
                <a:path w="1032802" h="740681">
                  <a:moveTo>
                    <a:pt x="0" y="0"/>
                  </a:moveTo>
                  <a:lnTo>
                    <a:pt x="1032802" y="0"/>
                  </a:lnTo>
                  <a:lnTo>
                    <a:pt x="1032802" y="740681"/>
                  </a:lnTo>
                  <a:lnTo>
                    <a:pt x="0" y="740681"/>
                  </a:lnTo>
                  <a:close/>
                </a:path>
              </a:pathLst>
            </a:custGeom>
            <a:gradFill rotWithShape="1">
              <a:gsLst>
                <a:gs pos="0">
                  <a:srgbClr val="2785FF">
                    <a:alpha val="100000"/>
                  </a:srgbClr>
                </a:gs>
                <a:gs pos="50000">
                  <a:srgbClr val="00377E">
                    <a:alpha val="100000"/>
                  </a:srgbClr>
                </a:gs>
                <a:gs pos="100000">
                  <a:srgbClr val="001127">
                    <a:alpha val="100000"/>
                  </a:srgbClr>
                </a:gs>
              </a:gsLst>
              <a:lin ang="5400000"/>
            </a:gradFill>
            <a:ln cap="sq">
              <a:noFill/>
              <a:prstDash val="solid"/>
              <a:miter/>
            </a:ln>
          </p:spPr>
        </p:sp>
        <p:sp>
          <p:nvSpPr>
            <p:cNvPr id="23" name="TextBox 23"/>
            <p:cNvSpPr txBox="1"/>
            <p:nvPr/>
          </p:nvSpPr>
          <p:spPr>
            <a:xfrm>
              <a:off x="0" y="-38100"/>
              <a:ext cx="1032802" cy="778781"/>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4871992" y="1224951"/>
            <a:ext cx="8544015" cy="1067435"/>
          </a:xfrm>
          <a:prstGeom prst="rect">
            <a:avLst/>
          </a:prstGeom>
        </p:spPr>
        <p:txBody>
          <a:bodyPr lIns="0" tIns="0" rIns="0" bIns="0" rtlCol="0" anchor="t">
            <a:spAutoFit/>
          </a:bodyPr>
          <a:lstStyle/>
          <a:p>
            <a:pPr algn="ctr">
              <a:lnSpc>
                <a:spcPts val="7839"/>
              </a:lnSpc>
            </a:pPr>
            <a:r>
              <a:rPr lang="en-US" sz="5599">
                <a:solidFill>
                  <a:srgbClr val="FBFBFB"/>
                </a:solidFill>
                <a:latin typeface="Cheddar"/>
                <a:ea typeface="Cheddar"/>
                <a:cs typeface="Cheddar"/>
                <a:sym typeface="Cheddar"/>
              </a:rPr>
              <a:t>EV TECHNOLOGY ESSENTIALS</a:t>
            </a:r>
          </a:p>
        </p:txBody>
      </p:sp>
      <p:sp>
        <p:nvSpPr>
          <p:cNvPr id="25" name="TextBox 25"/>
          <p:cNvSpPr txBox="1"/>
          <p:nvPr/>
        </p:nvSpPr>
        <p:spPr>
          <a:xfrm>
            <a:off x="1238376" y="7703571"/>
            <a:ext cx="3502069" cy="1480185"/>
          </a:xfrm>
          <a:prstGeom prst="rect">
            <a:avLst/>
          </a:prstGeom>
        </p:spPr>
        <p:txBody>
          <a:bodyPr lIns="0" tIns="0" rIns="0" bIns="0" rtlCol="0" anchor="t">
            <a:spAutoFit/>
          </a:bodyPr>
          <a:lstStyle/>
          <a:p>
            <a:pPr algn="ctr">
              <a:lnSpc>
                <a:spcPts val="2940"/>
              </a:lnSpc>
            </a:pPr>
            <a:r>
              <a:rPr lang="en-US" sz="2100" spc="142">
                <a:solidFill>
                  <a:srgbClr val="FBFBFB"/>
                </a:solidFill>
                <a:latin typeface="TT Interphases"/>
                <a:ea typeface="TT Interphases"/>
                <a:cs typeface="TT Interphases"/>
                <a:sym typeface="TT Interphases"/>
              </a:rPr>
              <a:t>Lithium-ion chemistry dominates; energy density improving ~7 % annually</a:t>
            </a:r>
          </a:p>
        </p:txBody>
      </p:sp>
      <p:sp>
        <p:nvSpPr>
          <p:cNvPr id="26" name="TextBox 26"/>
          <p:cNvSpPr txBox="1"/>
          <p:nvPr/>
        </p:nvSpPr>
        <p:spPr>
          <a:xfrm>
            <a:off x="1917419" y="6766311"/>
            <a:ext cx="2143984" cy="365760"/>
          </a:xfrm>
          <a:prstGeom prst="rect">
            <a:avLst/>
          </a:prstGeom>
        </p:spPr>
        <p:txBody>
          <a:bodyPr lIns="0" tIns="0" rIns="0" bIns="0" rtlCol="0" anchor="t">
            <a:spAutoFit/>
          </a:bodyPr>
          <a:lstStyle/>
          <a:p>
            <a:pPr algn="ctr">
              <a:lnSpc>
                <a:spcPts val="2940"/>
              </a:lnSpc>
            </a:pPr>
            <a:r>
              <a:rPr lang="en-US" sz="2100" b="1" spc="142">
                <a:solidFill>
                  <a:srgbClr val="FBFBFB"/>
                </a:solidFill>
                <a:latin typeface="TT Interphases Bold"/>
                <a:ea typeface="TT Interphases Bold"/>
                <a:cs typeface="TT Interphases Bold"/>
                <a:sym typeface="TT Interphases Bold"/>
              </a:rPr>
              <a:t>BATTERY PACK</a:t>
            </a:r>
          </a:p>
        </p:txBody>
      </p:sp>
      <p:sp>
        <p:nvSpPr>
          <p:cNvPr id="27" name="TextBox 27"/>
          <p:cNvSpPr txBox="1"/>
          <p:nvPr/>
        </p:nvSpPr>
        <p:spPr>
          <a:xfrm>
            <a:off x="5472320" y="7703571"/>
            <a:ext cx="3238975" cy="1108710"/>
          </a:xfrm>
          <a:prstGeom prst="rect">
            <a:avLst/>
          </a:prstGeom>
        </p:spPr>
        <p:txBody>
          <a:bodyPr lIns="0" tIns="0" rIns="0" bIns="0" rtlCol="0" anchor="t">
            <a:spAutoFit/>
          </a:bodyPr>
          <a:lstStyle/>
          <a:p>
            <a:pPr algn="ctr">
              <a:lnSpc>
                <a:spcPts val="2940"/>
              </a:lnSpc>
            </a:pPr>
            <a:r>
              <a:rPr lang="en-US" sz="2100" spc="142">
                <a:solidFill>
                  <a:srgbClr val="FBFBFB"/>
                </a:solidFill>
                <a:latin typeface="TT Interphases"/>
                <a:ea typeface="TT Interphases"/>
                <a:cs typeface="TT Interphases"/>
                <a:sym typeface="TT Interphases"/>
              </a:rPr>
              <a:t>Convert DC battery power to AC and drive high-torque motors</a:t>
            </a:r>
          </a:p>
        </p:txBody>
      </p:sp>
      <p:sp>
        <p:nvSpPr>
          <p:cNvPr id="28" name="TextBox 28"/>
          <p:cNvSpPr txBox="1"/>
          <p:nvPr/>
        </p:nvSpPr>
        <p:spPr>
          <a:xfrm>
            <a:off x="6019816" y="6766311"/>
            <a:ext cx="2143984" cy="737235"/>
          </a:xfrm>
          <a:prstGeom prst="rect">
            <a:avLst/>
          </a:prstGeom>
        </p:spPr>
        <p:txBody>
          <a:bodyPr lIns="0" tIns="0" rIns="0" bIns="0" rtlCol="0" anchor="t">
            <a:spAutoFit/>
          </a:bodyPr>
          <a:lstStyle/>
          <a:p>
            <a:pPr algn="ctr">
              <a:lnSpc>
                <a:spcPts val="2940"/>
              </a:lnSpc>
            </a:pPr>
            <a:r>
              <a:rPr lang="en-US" sz="2100" b="1" spc="142">
                <a:solidFill>
                  <a:srgbClr val="FBFBFB"/>
                </a:solidFill>
                <a:latin typeface="TT Interphases Bold"/>
                <a:ea typeface="TT Interphases Bold"/>
                <a:cs typeface="TT Interphases Bold"/>
                <a:sym typeface="TT Interphases Bold"/>
              </a:rPr>
              <a:t>INVERTER &amp; MOTOR</a:t>
            </a:r>
          </a:p>
        </p:txBody>
      </p:sp>
      <p:sp>
        <p:nvSpPr>
          <p:cNvPr id="29" name="TextBox 29"/>
          <p:cNvSpPr txBox="1"/>
          <p:nvPr/>
        </p:nvSpPr>
        <p:spPr>
          <a:xfrm>
            <a:off x="9575860" y="7703571"/>
            <a:ext cx="3238975" cy="1480185"/>
          </a:xfrm>
          <a:prstGeom prst="rect">
            <a:avLst/>
          </a:prstGeom>
        </p:spPr>
        <p:txBody>
          <a:bodyPr lIns="0" tIns="0" rIns="0" bIns="0" rtlCol="0" anchor="t">
            <a:spAutoFit/>
          </a:bodyPr>
          <a:lstStyle/>
          <a:p>
            <a:pPr algn="ctr">
              <a:lnSpc>
                <a:spcPts val="2940"/>
              </a:lnSpc>
            </a:pPr>
            <a:r>
              <a:rPr lang="en-US" sz="2100" spc="142">
                <a:solidFill>
                  <a:srgbClr val="FBFBFB"/>
                </a:solidFill>
                <a:latin typeface="TT Interphases"/>
                <a:ea typeface="TT Interphases"/>
                <a:cs typeface="TT Interphases"/>
                <a:sym typeface="TT Interphases"/>
              </a:rPr>
              <a:t>Liquid cooling keeps batteries within 15–35 °C for safety &amp; longevity</a:t>
            </a:r>
          </a:p>
        </p:txBody>
      </p:sp>
      <p:sp>
        <p:nvSpPr>
          <p:cNvPr id="30" name="TextBox 30"/>
          <p:cNvSpPr txBox="1"/>
          <p:nvPr/>
        </p:nvSpPr>
        <p:spPr>
          <a:xfrm>
            <a:off x="10008884" y="6766311"/>
            <a:ext cx="2372929" cy="737235"/>
          </a:xfrm>
          <a:prstGeom prst="rect">
            <a:avLst/>
          </a:prstGeom>
        </p:spPr>
        <p:txBody>
          <a:bodyPr lIns="0" tIns="0" rIns="0" bIns="0" rtlCol="0" anchor="t">
            <a:spAutoFit/>
          </a:bodyPr>
          <a:lstStyle/>
          <a:p>
            <a:pPr algn="ctr">
              <a:lnSpc>
                <a:spcPts val="2940"/>
              </a:lnSpc>
            </a:pPr>
            <a:r>
              <a:rPr lang="en-US" sz="2100" b="1" spc="142">
                <a:solidFill>
                  <a:srgbClr val="FBFBFB"/>
                </a:solidFill>
                <a:latin typeface="TT Interphases Bold"/>
                <a:ea typeface="TT Interphases Bold"/>
                <a:cs typeface="TT Interphases Bold"/>
                <a:sym typeface="TT Interphases Bold"/>
              </a:rPr>
              <a:t>THERMAL MANAGEMENT</a:t>
            </a:r>
          </a:p>
        </p:txBody>
      </p:sp>
      <p:sp>
        <p:nvSpPr>
          <p:cNvPr id="31" name="TextBox 31"/>
          <p:cNvSpPr txBox="1"/>
          <p:nvPr/>
        </p:nvSpPr>
        <p:spPr>
          <a:xfrm>
            <a:off x="13681689" y="7703571"/>
            <a:ext cx="3238975" cy="1108710"/>
          </a:xfrm>
          <a:prstGeom prst="rect">
            <a:avLst/>
          </a:prstGeom>
        </p:spPr>
        <p:txBody>
          <a:bodyPr lIns="0" tIns="0" rIns="0" bIns="0" rtlCol="0" anchor="t">
            <a:spAutoFit/>
          </a:bodyPr>
          <a:lstStyle/>
          <a:p>
            <a:pPr algn="ctr">
              <a:lnSpc>
                <a:spcPts val="2940"/>
              </a:lnSpc>
            </a:pPr>
            <a:r>
              <a:rPr lang="en-US" sz="2100" spc="142">
                <a:solidFill>
                  <a:srgbClr val="FBFBFB"/>
                </a:solidFill>
                <a:latin typeface="TT Interphases"/>
                <a:ea typeface="TT Interphases"/>
                <a:cs typeface="TT Interphases"/>
                <a:sym typeface="TT Interphases"/>
              </a:rPr>
              <a:t>Recovers up to 30 % of braking energy to recharge the pack</a:t>
            </a:r>
          </a:p>
        </p:txBody>
      </p:sp>
      <p:sp>
        <p:nvSpPr>
          <p:cNvPr id="32" name="TextBox 32"/>
          <p:cNvSpPr txBox="1"/>
          <p:nvPr/>
        </p:nvSpPr>
        <p:spPr>
          <a:xfrm>
            <a:off x="13954790" y="6766311"/>
            <a:ext cx="2692773" cy="737235"/>
          </a:xfrm>
          <a:prstGeom prst="rect">
            <a:avLst/>
          </a:prstGeom>
        </p:spPr>
        <p:txBody>
          <a:bodyPr lIns="0" tIns="0" rIns="0" bIns="0" rtlCol="0" anchor="t">
            <a:spAutoFit/>
          </a:bodyPr>
          <a:lstStyle/>
          <a:p>
            <a:pPr algn="ctr">
              <a:lnSpc>
                <a:spcPts val="2940"/>
              </a:lnSpc>
            </a:pPr>
            <a:r>
              <a:rPr lang="en-US" sz="2100" b="1" spc="142">
                <a:solidFill>
                  <a:srgbClr val="FBFBFB"/>
                </a:solidFill>
                <a:latin typeface="TT Interphases Bold"/>
                <a:ea typeface="TT Interphases Bold"/>
                <a:cs typeface="TT Interphases Bold"/>
                <a:sym typeface="TT Interphases Bold"/>
              </a:rPr>
              <a:t>REGENERATIVE BRAKING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127"/>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24802"/>
            <a:ext cx="6333498" cy="633349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127"/>
            </a:solidFill>
            <a:ln w="57150" cap="sq">
              <a:solidFill>
                <a:srgbClr val="2785FF"/>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295850" y="4521479"/>
            <a:ext cx="4736821" cy="473682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127"/>
            </a:solidFill>
            <a:ln w="57150" cap="sq">
              <a:solidFill>
                <a:srgbClr val="2785FF"/>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7430241" y="7010604"/>
            <a:ext cx="3137523" cy="737235"/>
          </a:xfrm>
          <a:prstGeom prst="rect">
            <a:avLst/>
          </a:prstGeom>
        </p:spPr>
        <p:txBody>
          <a:bodyPr lIns="0" tIns="0" rIns="0" bIns="0" rtlCol="0" anchor="t">
            <a:spAutoFit/>
          </a:bodyPr>
          <a:lstStyle/>
          <a:p>
            <a:pPr algn="l">
              <a:lnSpc>
                <a:spcPts val="2940"/>
              </a:lnSpc>
            </a:pPr>
            <a:r>
              <a:rPr lang="en-US" sz="2100" spc="142">
                <a:solidFill>
                  <a:srgbClr val="FBFBFB"/>
                </a:solidFill>
                <a:latin typeface="TT Interphases"/>
                <a:ea typeface="TT Interphases"/>
                <a:cs typeface="TT Interphases"/>
                <a:sym typeface="TT Interphases"/>
              </a:rPr>
              <a:t>14 million EVs sold globally in 2023</a:t>
            </a:r>
          </a:p>
        </p:txBody>
      </p:sp>
      <p:grpSp>
        <p:nvGrpSpPr>
          <p:cNvPr id="9" name="Group 9"/>
          <p:cNvGrpSpPr/>
          <p:nvPr/>
        </p:nvGrpSpPr>
        <p:grpSpPr>
          <a:xfrm>
            <a:off x="10373499" y="5352061"/>
            <a:ext cx="3906239" cy="390623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1127"/>
            </a:solidFill>
            <a:ln w="57150" cap="sq">
              <a:solidFill>
                <a:srgbClr val="2785FF"/>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659370">
            <a:off x="7742795" y="-317608"/>
            <a:ext cx="12590769" cy="3313075"/>
            <a:chOff x="0" y="0"/>
            <a:chExt cx="3316087" cy="872579"/>
          </a:xfrm>
        </p:grpSpPr>
        <p:sp>
          <p:nvSpPr>
            <p:cNvPr id="13" name="Freeform 13"/>
            <p:cNvSpPr/>
            <p:nvPr/>
          </p:nvSpPr>
          <p:spPr>
            <a:xfrm>
              <a:off x="0" y="0"/>
              <a:ext cx="3316087" cy="872579"/>
            </a:xfrm>
            <a:custGeom>
              <a:avLst/>
              <a:gdLst/>
              <a:ahLst/>
              <a:cxnLst/>
              <a:rect l="l" t="t" r="r" b="b"/>
              <a:pathLst>
                <a:path w="3316087" h="872579">
                  <a:moveTo>
                    <a:pt x="0" y="0"/>
                  </a:moveTo>
                  <a:lnTo>
                    <a:pt x="3316087" y="0"/>
                  </a:lnTo>
                  <a:lnTo>
                    <a:pt x="3316087" y="872579"/>
                  </a:lnTo>
                  <a:lnTo>
                    <a:pt x="0" y="872579"/>
                  </a:lnTo>
                  <a:close/>
                </a:path>
              </a:pathLst>
            </a:custGeom>
            <a:gradFill rotWithShape="1">
              <a:gsLst>
                <a:gs pos="0">
                  <a:srgbClr val="001127">
                    <a:alpha val="74000"/>
                  </a:srgbClr>
                </a:gs>
                <a:gs pos="50000">
                  <a:srgbClr val="00377E">
                    <a:alpha val="74000"/>
                  </a:srgbClr>
                </a:gs>
                <a:gs pos="100000">
                  <a:srgbClr val="2785FF">
                    <a:alpha val="74000"/>
                  </a:srgbClr>
                </a:gs>
              </a:gsLst>
              <a:lin ang="0"/>
            </a:gradFill>
          </p:spPr>
        </p:sp>
        <p:sp>
          <p:nvSpPr>
            <p:cNvPr id="14" name="TextBox 14"/>
            <p:cNvSpPr txBox="1"/>
            <p:nvPr/>
          </p:nvSpPr>
          <p:spPr>
            <a:xfrm>
              <a:off x="0" y="-38100"/>
              <a:ext cx="3316087" cy="910679"/>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1659370">
            <a:off x="11654243" y="-1389210"/>
            <a:ext cx="9046273" cy="3770023"/>
            <a:chOff x="0" y="0"/>
            <a:chExt cx="2382557" cy="992928"/>
          </a:xfrm>
        </p:grpSpPr>
        <p:sp>
          <p:nvSpPr>
            <p:cNvPr id="16" name="Freeform 16"/>
            <p:cNvSpPr/>
            <p:nvPr/>
          </p:nvSpPr>
          <p:spPr>
            <a:xfrm>
              <a:off x="0" y="0"/>
              <a:ext cx="2382557" cy="992928"/>
            </a:xfrm>
            <a:custGeom>
              <a:avLst/>
              <a:gdLst/>
              <a:ahLst/>
              <a:cxnLst/>
              <a:rect l="l" t="t" r="r" b="b"/>
              <a:pathLst>
                <a:path w="2382557" h="992928">
                  <a:moveTo>
                    <a:pt x="0" y="0"/>
                  </a:moveTo>
                  <a:lnTo>
                    <a:pt x="2382557" y="0"/>
                  </a:lnTo>
                  <a:lnTo>
                    <a:pt x="2382557" y="992928"/>
                  </a:lnTo>
                  <a:lnTo>
                    <a:pt x="0" y="992928"/>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17" name="TextBox 17"/>
            <p:cNvSpPr txBox="1"/>
            <p:nvPr/>
          </p:nvSpPr>
          <p:spPr>
            <a:xfrm>
              <a:off x="0" y="-38100"/>
              <a:ext cx="2382557" cy="1031028"/>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3865302" y="7058229"/>
            <a:ext cx="2094417" cy="2094417"/>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028700" y="1415836"/>
            <a:ext cx="4343528" cy="894969"/>
          </a:xfrm>
          <a:prstGeom prst="rect">
            <a:avLst/>
          </a:prstGeom>
        </p:spPr>
        <p:txBody>
          <a:bodyPr lIns="0" tIns="0" rIns="0" bIns="0" rtlCol="0" anchor="t">
            <a:spAutoFit/>
          </a:bodyPr>
          <a:lstStyle/>
          <a:p>
            <a:pPr algn="l">
              <a:lnSpc>
                <a:spcPts val="6047"/>
              </a:lnSpc>
            </a:pPr>
            <a:r>
              <a:rPr lang="en-US" sz="5599">
                <a:solidFill>
                  <a:srgbClr val="FBFBFB"/>
                </a:solidFill>
                <a:latin typeface="Cheddar"/>
                <a:ea typeface="Cheddar"/>
                <a:cs typeface="Cheddar"/>
                <a:sym typeface="Cheddar"/>
              </a:rPr>
              <a:t>MARKET TRENDS</a:t>
            </a:r>
          </a:p>
        </p:txBody>
      </p:sp>
      <p:sp>
        <p:nvSpPr>
          <p:cNvPr id="22" name="TextBox 22"/>
          <p:cNvSpPr txBox="1"/>
          <p:nvPr/>
        </p:nvSpPr>
        <p:spPr>
          <a:xfrm>
            <a:off x="2626688" y="6039054"/>
            <a:ext cx="3137523" cy="1480185"/>
          </a:xfrm>
          <a:prstGeom prst="rect">
            <a:avLst/>
          </a:prstGeom>
        </p:spPr>
        <p:txBody>
          <a:bodyPr lIns="0" tIns="0" rIns="0" bIns="0" rtlCol="0" anchor="t">
            <a:spAutoFit/>
          </a:bodyPr>
          <a:lstStyle/>
          <a:p>
            <a:pPr algn="l">
              <a:lnSpc>
                <a:spcPts val="2940"/>
              </a:lnSpc>
            </a:pPr>
            <a:r>
              <a:rPr lang="en-US" sz="2100" spc="142">
                <a:solidFill>
                  <a:srgbClr val="FBFBFB"/>
                </a:solidFill>
                <a:latin typeface="TT Interphases"/>
                <a:ea typeface="TT Interphases"/>
                <a:cs typeface="TT Interphases"/>
                <a:sym typeface="TT Interphases"/>
              </a:rPr>
              <a:t>EV sales have surged worldwide, growing by over 50% annually in recent years.</a:t>
            </a:r>
          </a:p>
        </p:txBody>
      </p:sp>
      <p:sp>
        <p:nvSpPr>
          <p:cNvPr id="23" name="TextBox 23"/>
          <p:cNvSpPr txBox="1"/>
          <p:nvPr/>
        </p:nvSpPr>
        <p:spPr>
          <a:xfrm>
            <a:off x="2626688" y="4537204"/>
            <a:ext cx="2716348" cy="1363847"/>
          </a:xfrm>
          <a:prstGeom prst="rect">
            <a:avLst/>
          </a:prstGeom>
        </p:spPr>
        <p:txBody>
          <a:bodyPr lIns="0" tIns="0" rIns="0" bIns="0" rtlCol="0" anchor="t">
            <a:spAutoFit/>
          </a:bodyPr>
          <a:lstStyle/>
          <a:p>
            <a:pPr algn="just">
              <a:lnSpc>
                <a:spcPts val="11195"/>
              </a:lnSpc>
            </a:pPr>
            <a:r>
              <a:rPr lang="en-US" sz="7996" spc="543">
                <a:solidFill>
                  <a:srgbClr val="FBFBFB"/>
                </a:solidFill>
                <a:latin typeface="TT Interphases"/>
                <a:ea typeface="TT Interphases"/>
                <a:cs typeface="TT Interphases"/>
                <a:sym typeface="TT Interphases"/>
              </a:rPr>
              <a:t>50%</a:t>
            </a:r>
          </a:p>
        </p:txBody>
      </p:sp>
      <p:sp>
        <p:nvSpPr>
          <p:cNvPr id="24" name="TextBox 24"/>
          <p:cNvSpPr txBox="1"/>
          <p:nvPr/>
        </p:nvSpPr>
        <p:spPr>
          <a:xfrm>
            <a:off x="7485740" y="5573703"/>
            <a:ext cx="2716348" cy="1363847"/>
          </a:xfrm>
          <a:prstGeom prst="rect">
            <a:avLst/>
          </a:prstGeom>
        </p:spPr>
        <p:txBody>
          <a:bodyPr lIns="0" tIns="0" rIns="0" bIns="0" rtlCol="0" anchor="t">
            <a:spAutoFit/>
          </a:bodyPr>
          <a:lstStyle/>
          <a:p>
            <a:pPr algn="just">
              <a:lnSpc>
                <a:spcPts val="11195"/>
              </a:lnSpc>
            </a:pPr>
            <a:r>
              <a:rPr lang="en-US" sz="7996" spc="543">
                <a:solidFill>
                  <a:srgbClr val="FBFBFB"/>
                </a:solidFill>
                <a:latin typeface="TT Interphases"/>
                <a:ea typeface="TT Interphases"/>
                <a:cs typeface="TT Interphases"/>
                <a:sym typeface="TT Interphases"/>
              </a:rPr>
              <a:t>14M</a:t>
            </a:r>
          </a:p>
        </p:txBody>
      </p:sp>
      <p:sp>
        <p:nvSpPr>
          <p:cNvPr id="25" name="TextBox 25"/>
          <p:cNvSpPr txBox="1"/>
          <p:nvPr/>
        </p:nvSpPr>
        <p:spPr>
          <a:xfrm>
            <a:off x="11305131" y="7490930"/>
            <a:ext cx="2283946" cy="1108710"/>
          </a:xfrm>
          <a:prstGeom prst="rect">
            <a:avLst/>
          </a:prstGeom>
        </p:spPr>
        <p:txBody>
          <a:bodyPr lIns="0" tIns="0" rIns="0" bIns="0" rtlCol="0" anchor="t">
            <a:spAutoFit/>
          </a:bodyPr>
          <a:lstStyle/>
          <a:p>
            <a:pPr algn="l">
              <a:lnSpc>
                <a:spcPts val="2940"/>
              </a:lnSpc>
            </a:pPr>
            <a:r>
              <a:rPr lang="en-US" sz="2100" spc="142">
                <a:solidFill>
                  <a:srgbClr val="FBFBFB"/>
                </a:solidFill>
                <a:latin typeface="TT Interphases"/>
                <a:ea typeface="TT Interphases"/>
                <a:cs typeface="TT Interphases"/>
                <a:sym typeface="TT Interphases"/>
              </a:rPr>
              <a:t>Represented 18% of all new car sales in 2023</a:t>
            </a:r>
          </a:p>
        </p:txBody>
      </p:sp>
      <p:sp>
        <p:nvSpPr>
          <p:cNvPr id="26" name="TextBox 26"/>
          <p:cNvSpPr txBox="1"/>
          <p:nvPr/>
        </p:nvSpPr>
        <p:spPr>
          <a:xfrm>
            <a:off x="11305131" y="6054029"/>
            <a:ext cx="2716348" cy="1363847"/>
          </a:xfrm>
          <a:prstGeom prst="rect">
            <a:avLst/>
          </a:prstGeom>
        </p:spPr>
        <p:txBody>
          <a:bodyPr lIns="0" tIns="0" rIns="0" bIns="0" rtlCol="0" anchor="t">
            <a:spAutoFit/>
          </a:bodyPr>
          <a:lstStyle/>
          <a:p>
            <a:pPr algn="just">
              <a:lnSpc>
                <a:spcPts val="11195"/>
              </a:lnSpc>
            </a:pPr>
            <a:r>
              <a:rPr lang="en-US" sz="7996" spc="543">
                <a:solidFill>
                  <a:srgbClr val="FBFBFB"/>
                </a:solidFill>
                <a:latin typeface="TT Interphases"/>
                <a:ea typeface="TT Interphases"/>
                <a:cs typeface="TT Interphases"/>
                <a:sym typeface="TT Interphases"/>
              </a:rPr>
              <a:t>18%</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127"/>
        </a:solidFill>
        <a:effectLst/>
      </p:bgPr>
    </p:bg>
    <p:spTree>
      <p:nvGrpSpPr>
        <p:cNvPr id="1" name=""/>
        <p:cNvGrpSpPr/>
        <p:nvPr/>
      </p:nvGrpSpPr>
      <p:grpSpPr>
        <a:xfrm>
          <a:off x="0" y="0"/>
          <a:ext cx="0" cy="0"/>
          <a:chOff x="0" y="0"/>
          <a:chExt cx="0" cy="0"/>
        </a:xfrm>
      </p:grpSpPr>
      <p:grpSp>
        <p:nvGrpSpPr>
          <p:cNvPr id="2" name="Group 2"/>
          <p:cNvGrpSpPr/>
          <p:nvPr/>
        </p:nvGrpSpPr>
        <p:grpSpPr>
          <a:xfrm rot="8527079">
            <a:off x="7426732" y="6880615"/>
            <a:ext cx="9367295" cy="5768404"/>
            <a:chOff x="0" y="0"/>
            <a:chExt cx="2467106" cy="1519250"/>
          </a:xfrm>
        </p:grpSpPr>
        <p:sp>
          <p:nvSpPr>
            <p:cNvPr id="3" name="Freeform 3"/>
            <p:cNvSpPr/>
            <p:nvPr/>
          </p:nvSpPr>
          <p:spPr>
            <a:xfrm>
              <a:off x="0" y="0"/>
              <a:ext cx="2467106" cy="1519250"/>
            </a:xfrm>
            <a:custGeom>
              <a:avLst/>
              <a:gdLst/>
              <a:ahLst/>
              <a:cxnLst/>
              <a:rect l="l" t="t" r="r" b="b"/>
              <a:pathLst>
                <a:path w="2467106" h="1519250">
                  <a:moveTo>
                    <a:pt x="0" y="0"/>
                  </a:moveTo>
                  <a:lnTo>
                    <a:pt x="2467106" y="0"/>
                  </a:lnTo>
                  <a:lnTo>
                    <a:pt x="2467106" y="1519250"/>
                  </a:lnTo>
                  <a:lnTo>
                    <a:pt x="0" y="1519250"/>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4" name="TextBox 4"/>
            <p:cNvSpPr txBox="1"/>
            <p:nvPr/>
          </p:nvSpPr>
          <p:spPr>
            <a:xfrm>
              <a:off x="0" y="-38100"/>
              <a:ext cx="2467106" cy="155735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2700000">
            <a:off x="11105511" y="-575198"/>
            <a:ext cx="11403994" cy="11403994"/>
            <a:chOff x="0" y="0"/>
            <a:chExt cx="3003521" cy="3003521"/>
          </a:xfrm>
        </p:grpSpPr>
        <p:sp>
          <p:nvSpPr>
            <p:cNvPr id="6" name="Freeform 6"/>
            <p:cNvSpPr/>
            <p:nvPr/>
          </p:nvSpPr>
          <p:spPr>
            <a:xfrm>
              <a:off x="0" y="0"/>
              <a:ext cx="3003521" cy="3003521"/>
            </a:xfrm>
            <a:custGeom>
              <a:avLst/>
              <a:gdLst/>
              <a:ahLst/>
              <a:cxnLst/>
              <a:rect l="l" t="t" r="r" b="b"/>
              <a:pathLst>
                <a:path w="3003521" h="3003521">
                  <a:moveTo>
                    <a:pt x="0" y="0"/>
                  </a:moveTo>
                  <a:lnTo>
                    <a:pt x="3003521" y="0"/>
                  </a:lnTo>
                  <a:lnTo>
                    <a:pt x="3003521" y="3003521"/>
                  </a:lnTo>
                  <a:lnTo>
                    <a:pt x="0" y="3003521"/>
                  </a:lnTo>
                  <a:close/>
                </a:path>
              </a:pathLst>
            </a:custGeom>
            <a:gradFill rotWithShape="1">
              <a:gsLst>
                <a:gs pos="0">
                  <a:srgbClr val="2785FF">
                    <a:alpha val="100000"/>
                  </a:srgbClr>
                </a:gs>
                <a:gs pos="50000">
                  <a:srgbClr val="00377E">
                    <a:alpha val="100000"/>
                  </a:srgbClr>
                </a:gs>
                <a:gs pos="100000">
                  <a:srgbClr val="001127">
                    <a:alpha val="100000"/>
                  </a:srgbClr>
                </a:gs>
              </a:gsLst>
              <a:lin ang="5400000"/>
            </a:gradFill>
          </p:spPr>
        </p:sp>
        <p:sp>
          <p:nvSpPr>
            <p:cNvPr id="7" name="TextBox 7"/>
            <p:cNvSpPr txBox="1"/>
            <p:nvPr/>
          </p:nvSpPr>
          <p:spPr>
            <a:xfrm>
              <a:off x="0" y="-38100"/>
              <a:ext cx="3003521" cy="3041621"/>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011543" y="-2503634"/>
            <a:ext cx="14764556" cy="15294269"/>
            <a:chOff x="0" y="0"/>
            <a:chExt cx="784649" cy="812800"/>
          </a:xfrm>
        </p:grpSpPr>
        <p:sp>
          <p:nvSpPr>
            <p:cNvPr id="9" name="Freeform 9"/>
            <p:cNvSpPr/>
            <p:nvPr/>
          </p:nvSpPr>
          <p:spPr>
            <a:xfrm>
              <a:off x="0" y="0"/>
              <a:ext cx="784649" cy="812800"/>
            </a:xfrm>
            <a:custGeom>
              <a:avLst/>
              <a:gdLst/>
              <a:ahLst/>
              <a:cxnLst/>
              <a:rect l="l" t="t" r="r" b="b"/>
              <a:pathLst>
                <a:path w="784649" h="812800">
                  <a:moveTo>
                    <a:pt x="392324" y="0"/>
                  </a:moveTo>
                  <a:lnTo>
                    <a:pt x="784649" y="406400"/>
                  </a:lnTo>
                  <a:lnTo>
                    <a:pt x="392324" y="812800"/>
                  </a:lnTo>
                  <a:lnTo>
                    <a:pt x="0" y="406400"/>
                  </a:lnTo>
                  <a:lnTo>
                    <a:pt x="392324" y="0"/>
                  </a:lnTo>
                  <a:close/>
                </a:path>
              </a:pathLst>
            </a:custGeom>
            <a:blipFill>
              <a:blip r:embed="rId2"/>
              <a:stretch>
                <a:fillRect l="-31330" r="-6786"/>
              </a:stretch>
            </a:blipFill>
          </p:spPr>
        </p:sp>
      </p:grpSp>
      <p:grpSp>
        <p:nvGrpSpPr>
          <p:cNvPr id="10" name="Group 10"/>
          <p:cNvGrpSpPr/>
          <p:nvPr/>
        </p:nvGrpSpPr>
        <p:grpSpPr>
          <a:xfrm rot="-2700000">
            <a:off x="16442874" y="1183607"/>
            <a:ext cx="7919787" cy="7919787"/>
            <a:chOff x="0" y="0"/>
            <a:chExt cx="2085870" cy="2085870"/>
          </a:xfrm>
        </p:grpSpPr>
        <p:sp>
          <p:nvSpPr>
            <p:cNvPr id="11" name="Freeform 11"/>
            <p:cNvSpPr/>
            <p:nvPr/>
          </p:nvSpPr>
          <p:spPr>
            <a:xfrm>
              <a:off x="0" y="0"/>
              <a:ext cx="2085870" cy="2085870"/>
            </a:xfrm>
            <a:custGeom>
              <a:avLst/>
              <a:gdLst/>
              <a:ahLst/>
              <a:cxnLst/>
              <a:rect l="l" t="t" r="r" b="b"/>
              <a:pathLst>
                <a:path w="2085870" h="2085870">
                  <a:moveTo>
                    <a:pt x="0" y="0"/>
                  </a:moveTo>
                  <a:lnTo>
                    <a:pt x="2085870" y="0"/>
                  </a:lnTo>
                  <a:lnTo>
                    <a:pt x="2085870" y="2085870"/>
                  </a:lnTo>
                  <a:lnTo>
                    <a:pt x="0" y="2085870"/>
                  </a:lnTo>
                  <a:close/>
                </a:path>
              </a:pathLst>
            </a:custGeom>
            <a:gradFill rotWithShape="1">
              <a:gsLst>
                <a:gs pos="0">
                  <a:srgbClr val="2785FF">
                    <a:alpha val="100000"/>
                  </a:srgbClr>
                </a:gs>
                <a:gs pos="50000">
                  <a:srgbClr val="00377E">
                    <a:alpha val="100000"/>
                  </a:srgbClr>
                </a:gs>
                <a:gs pos="100000">
                  <a:srgbClr val="001127">
                    <a:alpha val="100000"/>
                  </a:srgbClr>
                </a:gs>
              </a:gsLst>
              <a:lin ang="5400000"/>
            </a:gradFill>
          </p:spPr>
        </p:sp>
        <p:sp>
          <p:nvSpPr>
            <p:cNvPr id="12" name="TextBox 12"/>
            <p:cNvSpPr txBox="1"/>
            <p:nvPr/>
          </p:nvSpPr>
          <p:spPr>
            <a:xfrm>
              <a:off x="0" y="-38100"/>
              <a:ext cx="2085870" cy="212397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028700" y="1303845"/>
            <a:ext cx="4343528" cy="1656969"/>
          </a:xfrm>
          <a:prstGeom prst="rect">
            <a:avLst/>
          </a:prstGeom>
        </p:spPr>
        <p:txBody>
          <a:bodyPr lIns="0" tIns="0" rIns="0" bIns="0" rtlCol="0" anchor="t">
            <a:spAutoFit/>
          </a:bodyPr>
          <a:lstStyle/>
          <a:p>
            <a:pPr algn="l">
              <a:lnSpc>
                <a:spcPts val="6047"/>
              </a:lnSpc>
            </a:pPr>
            <a:r>
              <a:rPr lang="en-US" sz="5599">
                <a:solidFill>
                  <a:srgbClr val="FBFBFB"/>
                </a:solidFill>
                <a:latin typeface="Cheddar"/>
                <a:ea typeface="Cheddar"/>
                <a:cs typeface="Cheddar"/>
                <a:sym typeface="Cheddar"/>
              </a:rPr>
              <a:t>ECONOMIC &amp; SOCIAL BENEFITS</a:t>
            </a:r>
          </a:p>
        </p:txBody>
      </p:sp>
      <p:sp>
        <p:nvSpPr>
          <p:cNvPr id="14" name="TextBox 14"/>
          <p:cNvSpPr txBox="1"/>
          <p:nvPr/>
        </p:nvSpPr>
        <p:spPr>
          <a:xfrm>
            <a:off x="1028700" y="3132264"/>
            <a:ext cx="6595659" cy="1851660"/>
          </a:xfrm>
          <a:prstGeom prst="rect">
            <a:avLst/>
          </a:prstGeom>
        </p:spPr>
        <p:txBody>
          <a:bodyPr lIns="0" tIns="0" rIns="0" bIns="0" rtlCol="0" anchor="t">
            <a:spAutoFit/>
          </a:bodyPr>
          <a:lstStyle/>
          <a:p>
            <a:pPr algn="just">
              <a:lnSpc>
                <a:spcPts val="2940"/>
              </a:lnSpc>
            </a:pPr>
            <a:r>
              <a:rPr lang="en-US" sz="2100" spc="142">
                <a:solidFill>
                  <a:srgbClr val="FBFBFB"/>
                </a:solidFill>
                <a:latin typeface="TT Interphases"/>
                <a:ea typeface="TT Interphases"/>
                <a:cs typeface="TT Interphases"/>
                <a:sym typeface="TT Interphases"/>
              </a:rPr>
              <a:t>Beyond being eco-friendly, electric vehicles offer significant economic advantages and contribute to broader social development. Here's how EVs impact wallets, workforces, and national economies:</a:t>
            </a:r>
          </a:p>
        </p:txBody>
      </p:sp>
      <p:sp>
        <p:nvSpPr>
          <p:cNvPr id="15" name="TextBox 15"/>
          <p:cNvSpPr txBox="1"/>
          <p:nvPr/>
        </p:nvSpPr>
        <p:spPr>
          <a:xfrm>
            <a:off x="1028700" y="5079174"/>
            <a:ext cx="4057650" cy="365760"/>
          </a:xfrm>
          <a:prstGeom prst="rect">
            <a:avLst/>
          </a:prstGeom>
        </p:spPr>
        <p:txBody>
          <a:bodyPr lIns="0" tIns="0" rIns="0" bIns="0" rtlCol="0" anchor="t">
            <a:spAutoFit/>
          </a:bodyPr>
          <a:lstStyle/>
          <a:p>
            <a:pPr algn="l">
              <a:lnSpc>
                <a:spcPts val="2940"/>
              </a:lnSpc>
            </a:pPr>
            <a:r>
              <a:rPr lang="en-US" sz="2100" b="1" spc="142">
                <a:solidFill>
                  <a:srgbClr val="2785FF"/>
                </a:solidFill>
                <a:latin typeface="TT Interphases Bold"/>
                <a:ea typeface="TT Interphases Bold"/>
                <a:cs typeface="TT Interphases Bold"/>
                <a:sym typeface="TT Interphases Bold"/>
              </a:rPr>
              <a:t>LOWER RUNNING COSTS</a:t>
            </a:r>
          </a:p>
        </p:txBody>
      </p:sp>
      <p:sp>
        <p:nvSpPr>
          <p:cNvPr id="16" name="TextBox 16"/>
          <p:cNvSpPr txBox="1"/>
          <p:nvPr/>
        </p:nvSpPr>
        <p:spPr>
          <a:xfrm>
            <a:off x="1028700" y="5616384"/>
            <a:ext cx="6320492" cy="1108710"/>
          </a:xfrm>
          <a:prstGeom prst="rect">
            <a:avLst/>
          </a:prstGeom>
        </p:spPr>
        <p:txBody>
          <a:bodyPr lIns="0" tIns="0" rIns="0" bIns="0" rtlCol="0" anchor="t">
            <a:spAutoFit/>
          </a:bodyPr>
          <a:lstStyle/>
          <a:p>
            <a:pPr algn="just">
              <a:lnSpc>
                <a:spcPts val="2940"/>
              </a:lnSpc>
            </a:pPr>
            <a:r>
              <a:rPr lang="en-US" sz="2100" spc="142">
                <a:solidFill>
                  <a:srgbClr val="FBFBFB"/>
                </a:solidFill>
                <a:latin typeface="TT Interphases"/>
                <a:ea typeface="TT Interphases"/>
                <a:cs typeface="TT Interphases"/>
                <a:sym typeface="TT Interphases"/>
              </a:rPr>
              <a:t>Charging an EV is considerably cheaper than refueling with gasoline or diesel. On average, the cost per kilometer is about 30–60% lower</a:t>
            </a:r>
          </a:p>
        </p:txBody>
      </p:sp>
      <p:sp>
        <p:nvSpPr>
          <p:cNvPr id="17" name="TextBox 17"/>
          <p:cNvSpPr txBox="1"/>
          <p:nvPr/>
        </p:nvSpPr>
        <p:spPr>
          <a:xfrm>
            <a:off x="1028700" y="7096569"/>
            <a:ext cx="4057650" cy="365760"/>
          </a:xfrm>
          <a:prstGeom prst="rect">
            <a:avLst/>
          </a:prstGeom>
        </p:spPr>
        <p:txBody>
          <a:bodyPr lIns="0" tIns="0" rIns="0" bIns="0" rtlCol="0" anchor="t">
            <a:spAutoFit/>
          </a:bodyPr>
          <a:lstStyle/>
          <a:p>
            <a:pPr algn="l">
              <a:lnSpc>
                <a:spcPts val="2940"/>
              </a:lnSpc>
            </a:pPr>
            <a:r>
              <a:rPr lang="en-US" sz="2100" b="1" spc="142">
                <a:solidFill>
                  <a:srgbClr val="2785FF"/>
                </a:solidFill>
                <a:latin typeface="TT Interphases Bold"/>
                <a:ea typeface="TT Interphases Bold"/>
                <a:cs typeface="TT Interphases Bold"/>
                <a:sym typeface="TT Interphases Bold"/>
              </a:rPr>
              <a:t>MAINTENANCE SAVINGS</a:t>
            </a:r>
          </a:p>
        </p:txBody>
      </p:sp>
      <p:sp>
        <p:nvSpPr>
          <p:cNvPr id="18" name="TextBox 18"/>
          <p:cNvSpPr txBox="1"/>
          <p:nvPr/>
        </p:nvSpPr>
        <p:spPr>
          <a:xfrm>
            <a:off x="1028700" y="7633779"/>
            <a:ext cx="6320492" cy="1480185"/>
          </a:xfrm>
          <a:prstGeom prst="rect">
            <a:avLst/>
          </a:prstGeom>
        </p:spPr>
        <p:txBody>
          <a:bodyPr lIns="0" tIns="0" rIns="0" bIns="0" rtlCol="0" anchor="t">
            <a:spAutoFit/>
          </a:bodyPr>
          <a:lstStyle/>
          <a:p>
            <a:pPr algn="just">
              <a:lnSpc>
                <a:spcPts val="2940"/>
              </a:lnSpc>
            </a:pPr>
            <a:r>
              <a:rPr lang="en-US" sz="2100" spc="142">
                <a:solidFill>
                  <a:srgbClr val="FBFBFB"/>
                </a:solidFill>
                <a:latin typeface="TT Interphases"/>
                <a:ea typeface="TT Interphases"/>
                <a:cs typeface="TT Interphases"/>
                <a:sym typeface="TT Interphases"/>
              </a:rPr>
              <a:t>EVs have fewer moving parts compared to internal combustion engine vehicles. They don’t require oil changes, fuel filters, or exhaust system repairs.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127"/>
        </a:solidFill>
        <a:effectLst/>
      </p:bgPr>
    </p:bg>
    <p:spTree>
      <p:nvGrpSpPr>
        <p:cNvPr id="1" name=""/>
        <p:cNvGrpSpPr/>
        <p:nvPr/>
      </p:nvGrpSpPr>
      <p:grpSpPr>
        <a:xfrm>
          <a:off x="0" y="0"/>
          <a:ext cx="0" cy="0"/>
          <a:chOff x="0" y="0"/>
          <a:chExt cx="0" cy="0"/>
        </a:xfrm>
      </p:grpSpPr>
      <p:grpSp>
        <p:nvGrpSpPr>
          <p:cNvPr id="2" name="Group 2"/>
          <p:cNvGrpSpPr/>
          <p:nvPr/>
        </p:nvGrpSpPr>
        <p:grpSpPr>
          <a:xfrm>
            <a:off x="14485" y="0"/>
            <a:ext cx="18273515" cy="4736686"/>
            <a:chOff x="0" y="0"/>
            <a:chExt cx="2831046" cy="733837"/>
          </a:xfrm>
        </p:grpSpPr>
        <p:sp>
          <p:nvSpPr>
            <p:cNvPr id="3" name="Freeform 3"/>
            <p:cNvSpPr/>
            <p:nvPr/>
          </p:nvSpPr>
          <p:spPr>
            <a:xfrm>
              <a:off x="0" y="0"/>
              <a:ext cx="2831046" cy="733837"/>
            </a:xfrm>
            <a:custGeom>
              <a:avLst/>
              <a:gdLst/>
              <a:ahLst/>
              <a:cxnLst/>
              <a:rect l="l" t="t" r="r" b="b"/>
              <a:pathLst>
                <a:path w="2831046" h="733837">
                  <a:moveTo>
                    <a:pt x="0" y="0"/>
                  </a:moveTo>
                  <a:lnTo>
                    <a:pt x="2831046" y="0"/>
                  </a:lnTo>
                  <a:lnTo>
                    <a:pt x="2831046" y="733837"/>
                  </a:lnTo>
                  <a:lnTo>
                    <a:pt x="0" y="733837"/>
                  </a:lnTo>
                  <a:close/>
                </a:path>
              </a:pathLst>
            </a:custGeom>
            <a:blipFill>
              <a:blip r:embed="rId2"/>
              <a:stretch>
                <a:fillRect t="-48281" b="-109231"/>
              </a:stretch>
            </a:blipFill>
          </p:spPr>
        </p:sp>
      </p:grpSp>
      <p:grpSp>
        <p:nvGrpSpPr>
          <p:cNvPr id="4" name="Group 4"/>
          <p:cNvGrpSpPr/>
          <p:nvPr/>
        </p:nvGrpSpPr>
        <p:grpSpPr>
          <a:xfrm>
            <a:off x="0" y="0"/>
            <a:ext cx="11115552" cy="4736686"/>
            <a:chOff x="0" y="0"/>
            <a:chExt cx="2927553" cy="1247522"/>
          </a:xfrm>
        </p:grpSpPr>
        <p:sp>
          <p:nvSpPr>
            <p:cNvPr id="5" name="Freeform 5"/>
            <p:cNvSpPr/>
            <p:nvPr/>
          </p:nvSpPr>
          <p:spPr>
            <a:xfrm>
              <a:off x="0" y="0"/>
              <a:ext cx="2927553" cy="1247522"/>
            </a:xfrm>
            <a:custGeom>
              <a:avLst/>
              <a:gdLst/>
              <a:ahLst/>
              <a:cxnLst/>
              <a:rect l="l" t="t" r="r" b="b"/>
              <a:pathLst>
                <a:path w="2927553" h="1247522">
                  <a:moveTo>
                    <a:pt x="0" y="0"/>
                  </a:moveTo>
                  <a:lnTo>
                    <a:pt x="2927553" y="0"/>
                  </a:lnTo>
                  <a:lnTo>
                    <a:pt x="2927553" y="1247522"/>
                  </a:lnTo>
                  <a:lnTo>
                    <a:pt x="0" y="1247522"/>
                  </a:lnTo>
                  <a:close/>
                </a:path>
              </a:pathLst>
            </a:custGeom>
            <a:gradFill rotWithShape="1">
              <a:gsLst>
                <a:gs pos="0">
                  <a:srgbClr val="001127">
                    <a:alpha val="100000"/>
                  </a:srgbClr>
                </a:gs>
                <a:gs pos="50000">
                  <a:srgbClr val="00377E">
                    <a:alpha val="84000"/>
                  </a:srgbClr>
                </a:gs>
                <a:gs pos="100000">
                  <a:srgbClr val="2785FF">
                    <a:alpha val="0"/>
                  </a:srgbClr>
                </a:gs>
              </a:gsLst>
              <a:lin ang="0"/>
            </a:gradFill>
            <a:ln cap="sq">
              <a:noFill/>
              <a:prstDash val="solid"/>
              <a:miter/>
            </a:ln>
          </p:spPr>
        </p:sp>
        <p:sp>
          <p:nvSpPr>
            <p:cNvPr id="6" name="TextBox 6"/>
            <p:cNvSpPr txBox="1"/>
            <p:nvPr/>
          </p:nvSpPr>
          <p:spPr>
            <a:xfrm>
              <a:off x="0" y="-38100"/>
              <a:ext cx="2927553" cy="128562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8700" y="5326630"/>
            <a:ext cx="7471680" cy="3931670"/>
            <a:chOff x="0" y="0"/>
            <a:chExt cx="1157559" cy="609119"/>
          </a:xfrm>
        </p:grpSpPr>
        <p:sp>
          <p:nvSpPr>
            <p:cNvPr id="8" name="Freeform 8"/>
            <p:cNvSpPr/>
            <p:nvPr/>
          </p:nvSpPr>
          <p:spPr>
            <a:xfrm>
              <a:off x="0" y="0"/>
              <a:ext cx="1157559" cy="609119"/>
            </a:xfrm>
            <a:custGeom>
              <a:avLst/>
              <a:gdLst/>
              <a:ahLst/>
              <a:cxnLst/>
              <a:rect l="l" t="t" r="r" b="b"/>
              <a:pathLst>
                <a:path w="1157559" h="609119">
                  <a:moveTo>
                    <a:pt x="0" y="0"/>
                  </a:moveTo>
                  <a:lnTo>
                    <a:pt x="1157559" y="0"/>
                  </a:lnTo>
                  <a:lnTo>
                    <a:pt x="1157559" y="609119"/>
                  </a:lnTo>
                  <a:lnTo>
                    <a:pt x="0" y="609119"/>
                  </a:lnTo>
                  <a:close/>
                </a:path>
              </a:pathLst>
            </a:custGeom>
            <a:blipFill>
              <a:blip r:embed="rId3"/>
              <a:stretch>
                <a:fillRect t="-13306" b="-13306"/>
              </a:stretch>
            </a:blipFill>
          </p:spPr>
        </p:sp>
      </p:grpSp>
      <p:sp>
        <p:nvSpPr>
          <p:cNvPr id="9" name="TextBox 9"/>
          <p:cNvSpPr txBox="1"/>
          <p:nvPr/>
        </p:nvSpPr>
        <p:spPr>
          <a:xfrm>
            <a:off x="1028700" y="2057742"/>
            <a:ext cx="4684561" cy="2058035"/>
          </a:xfrm>
          <a:prstGeom prst="rect">
            <a:avLst/>
          </a:prstGeom>
        </p:spPr>
        <p:txBody>
          <a:bodyPr lIns="0" tIns="0" rIns="0" bIns="0" rtlCol="0" anchor="t">
            <a:spAutoFit/>
          </a:bodyPr>
          <a:lstStyle/>
          <a:p>
            <a:pPr algn="l">
              <a:lnSpc>
                <a:spcPts val="7839"/>
              </a:lnSpc>
            </a:pPr>
            <a:r>
              <a:rPr lang="en-US" sz="5599">
                <a:solidFill>
                  <a:srgbClr val="FBFBFB"/>
                </a:solidFill>
                <a:latin typeface="Cheddar"/>
                <a:ea typeface="Cheddar"/>
                <a:cs typeface="Cheddar"/>
                <a:sym typeface="Cheddar"/>
              </a:rPr>
              <a:t>ENVIRONMENTAL IMPACT</a:t>
            </a:r>
          </a:p>
        </p:txBody>
      </p:sp>
      <p:sp>
        <p:nvSpPr>
          <p:cNvPr id="10" name="TextBox 10"/>
          <p:cNvSpPr txBox="1"/>
          <p:nvPr/>
        </p:nvSpPr>
        <p:spPr>
          <a:xfrm>
            <a:off x="9363636" y="5412355"/>
            <a:ext cx="7895664" cy="1480185"/>
          </a:xfrm>
          <a:prstGeom prst="rect">
            <a:avLst/>
          </a:prstGeom>
        </p:spPr>
        <p:txBody>
          <a:bodyPr lIns="0" tIns="0" rIns="0" bIns="0" rtlCol="0" anchor="t">
            <a:spAutoFit/>
          </a:bodyPr>
          <a:lstStyle/>
          <a:p>
            <a:pPr algn="just">
              <a:lnSpc>
                <a:spcPts val="2940"/>
              </a:lnSpc>
            </a:pPr>
            <a:r>
              <a:rPr lang="en-US" sz="2100" spc="142">
                <a:solidFill>
                  <a:srgbClr val="FBFBFB"/>
                </a:solidFill>
                <a:latin typeface="TT Interphases"/>
                <a:ea typeface="TT Interphases"/>
                <a:cs typeface="TT Interphases"/>
                <a:sym typeface="TT Interphases"/>
              </a:rPr>
              <a:t>Electric vehicles (EVs), particularly battery electric vehicles (BEVs), are changing transportation's environmental impact by reducing emissions and promoting a cleaner, quieter, and more sustainable future.</a:t>
            </a:r>
          </a:p>
        </p:txBody>
      </p:sp>
      <p:sp>
        <p:nvSpPr>
          <p:cNvPr id="11" name="TextBox 11"/>
          <p:cNvSpPr txBox="1"/>
          <p:nvPr/>
        </p:nvSpPr>
        <p:spPr>
          <a:xfrm>
            <a:off x="9363636" y="7158314"/>
            <a:ext cx="6860381" cy="1396746"/>
          </a:xfrm>
          <a:prstGeom prst="rect">
            <a:avLst/>
          </a:prstGeom>
        </p:spPr>
        <p:txBody>
          <a:bodyPr lIns="0" tIns="0" rIns="0" bIns="0" rtlCol="0" anchor="t">
            <a:spAutoFit/>
          </a:bodyPr>
          <a:lstStyle/>
          <a:p>
            <a:pPr marL="453390" lvl="1" indent="-226695" algn="l">
              <a:lnSpc>
                <a:spcPts val="3822"/>
              </a:lnSpc>
              <a:buFont typeface="Arial"/>
              <a:buChar char="•"/>
            </a:pPr>
            <a:r>
              <a:rPr lang="en-US" sz="2100" b="1" spc="142">
                <a:solidFill>
                  <a:srgbClr val="FBFBFB"/>
                </a:solidFill>
                <a:latin typeface="TT Interphases Bold"/>
                <a:ea typeface="TT Interphases Bold"/>
                <a:cs typeface="TT Interphases Bold"/>
                <a:sym typeface="TT Interphases Bold"/>
              </a:rPr>
              <a:t>TAILPIPE EMISSIONS</a:t>
            </a:r>
          </a:p>
          <a:p>
            <a:pPr marL="453390" lvl="1" indent="-226695" algn="l">
              <a:lnSpc>
                <a:spcPts val="3822"/>
              </a:lnSpc>
              <a:buFont typeface="Arial"/>
              <a:buChar char="•"/>
            </a:pPr>
            <a:r>
              <a:rPr lang="en-US" sz="2100" b="1" spc="142">
                <a:solidFill>
                  <a:srgbClr val="FBFBFB"/>
                </a:solidFill>
                <a:latin typeface="TT Interphases Bold"/>
                <a:ea typeface="TT Interphases Bold"/>
                <a:cs typeface="TT Interphases Bold"/>
                <a:sym typeface="TT Interphases Bold"/>
              </a:rPr>
              <a:t>LIFECYCLE CO₂ EMISSIONS</a:t>
            </a:r>
          </a:p>
          <a:p>
            <a:pPr marL="453390" lvl="1" indent="-226695" algn="l">
              <a:lnSpc>
                <a:spcPts val="3822"/>
              </a:lnSpc>
              <a:buFont typeface="Arial"/>
              <a:buChar char="•"/>
            </a:pPr>
            <a:r>
              <a:rPr lang="en-US" sz="2100" b="1" spc="142">
                <a:solidFill>
                  <a:srgbClr val="FBFBFB"/>
                </a:solidFill>
                <a:latin typeface="TT Interphases Bold"/>
                <a:ea typeface="TT Interphases Bold"/>
                <a:cs typeface="TT Interphases Bold"/>
                <a:sym typeface="TT Interphases Bold"/>
              </a:rPr>
              <a:t>BATTERY RECYCLING &amp; SUSTAINABILITY</a:t>
            </a:r>
          </a:p>
        </p:txBody>
      </p:sp>
      <p:sp>
        <p:nvSpPr>
          <p:cNvPr id="12" name="Freeform 12"/>
          <p:cNvSpPr/>
          <p:nvPr/>
        </p:nvSpPr>
        <p:spPr>
          <a:xfrm rot="-448734">
            <a:off x="12741133" y="8114077"/>
            <a:ext cx="6965769" cy="2288445"/>
          </a:xfrm>
          <a:custGeom>
            <a:avLst/>
            <a:gdLst/>
            <a:ahLst/>
            <a:cxnLst/>
            <a:rect l="l" t="t" r="r" b="b"/>
            <a:pathLst>
              <a:path w="6965769" h="2288445">
                <a:moveTo>
                  <a:pt x="0" y="0"/>
                </a:moveTo>
                <a:lnTo>
                  <a:pt x="6965769" y="0"/>
                </a:lnTo>
                <a:lnTo>
                  <a:pt x="6965769" y="2288446"/>
                </a:lnTo>
                <a:lnTo>
                  <a:pt x="0" y="22884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1127"/>
        </a:solidFill>
        <a:effectLst/>
      </p:bgPr>
    </p:bg>
    <p:spTree>
      <p:nvGrpSpPr>
        <p:cNvPr id="1" name=""/>
        <p:cNvGrpSpPr/>
        <p:nvPr/>
      </p:nvGrpSpPr>
      <p:grpSpPr>
        <a:xfrm>
          <a:off x="0" y="0"/>
          <a:ext cx="0" cy="0"/>
          <a:chOff x="0" y="0"/>
          <a:chExt cx="0" cy="0"/>
        </a:xfrm>
      </p:grpSpPr>
      <p:grpSp>
        <p:nvGrpSpPr>
          <p:cNvPr id="2" name="Group 2"/>
          <p:cNvGrpSpPr/>
          <p:nvPr/>
        </p:nvGrpSpPr>
        <p:grpSpPr>
          <a:xfrm rot="2740898">
            <a:off x="6130391" y="-3313483"/>
            <a:ext cx="6174872" cy="6203291"/>
            <a:chOff x="0" y="0"/>
            <a:chExt cx="1626304" cy="1633789"/>
          </a:xfrm>
        </p:grpSpPr>
        <p:sp>
          <p:nvSpPr>
            <p:cNvPr id="3" name="Freeform 3"/>
            <p:cNvSpPr/>
            <p:nvPr/>
          </p:nvSpPr>
          <p:spPr>
            <a:xfrm>
              <a:off x="0" y="0"/>
              <a:ext cx="1626304" cy="1633789"/>
            </a:xfrm>
            <a:custGeom>
              <a:avLst/>
              <a:gdLst/>
              <a:ahLst/>
              <a:cxnLst/>
              <a:rect l="l" t="t" r="r" b="b"/>
              <a:pathLst>
                <a:path w="1626304" h="1633789">
                  <a:moveTo>
                    <a:pt x="0" y="0"/>
                  </a:moveTo>
                  <a:lnTo>
                    <a:pt x="1626304" y="0"/>
                  </a:lnTo>
                  <a:lnTo>
                    <a:pt x="1626304" y="1633789"/>
                  </a:lnTo>
                  <a:lnTo>
                    <a:pt x="0" y="1633789"/>
                  </a:lnTo>
                  <a:close/>
                </a:path>
              </a:pathLst>
            </a:custGeom>
            <a:gradFill rotWithShape="1">
              <a:gsLst>
                <a:gs pos="0">
                  <a:srgbClr val="001127">
                    <a:alpha val="100000"/>
                  </a:srgbClr>
                </a:gs>
                <a:gs pos="50000">
                  <a:srgbClr val="00377E">
                    <a:alpha val="100000"/>
                  </a:srgbClr>
                </a:gs>
                <a:gs pos="100000">
                  <a:srgbClr val="2785FF">
                    <a:alpha val="100000"/>
                  </a:srgbClr>
                </a:gs>
              </a:gsLst>
              <a:lin ang="0"/>
            </a:gradFill>
          </p:spPr>
        </p:sp>
        <p:sp>
          <p:nvSpPr>
            <p:cNvPr id="4" name="TextBox 4"/>
            <p:cNvSpPr txBox="1"/>
            <p:nvPr/>
          </p:nvSpPr>
          <p:spPr>
            <a:xfrm>
              <a:off x="0" y="-38100"/>
              <a:ext cx="1626304" cy="1671889"/>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7843541" y="-5136208"/>
            <a:ext cx="17540202" cy="18169498"/>
            <a:chOff x="0" y="0"/>
            <a:chExt cx="784649" cy="812800"/>
          </a:xfrm>
        </p:grpSpPr>
        <p:sp>
          <p:nvSpPr>
            <p:cNvPr id="6" name="Freeform 6"/>
            <p:cNvSpPr/>
            <p:nvPr/>
          </p:nvSpPr>
          <p:spPr>
            <a:xfrm>
              <a:off x="0" y="0"/>
              <a:ext cx="784649" cy="812800"/>
            </a:xfrm>
            <a:custGeom>
              <a:avLst/>
              <a:gdLst/>
              <a:ahLst/>
              <a:cxnLst/>
              <a:rect l="l" t="t" r="r" b="b"/>
              <a:pathLst>
                <a:path w="784649" h="812800">
                  <a:moveTo>
                    <a:pt x="392324" y="0"/>
                  </a:moveTo>
                  <a:lnTo>
                    <a:pt x="784649" y="406400"/>
                  </a:lnTo>
                  <a:lnTo>
                    <a:pt x="392324" y="812800"/>
                  </a:lnTo>
                  <a:lnTo>
                    <a:pt x="0" y="406400"/>
                  </a:lnTo>
                  <a:lnTo>
                    <a:pt x="392324" y="0"/>
                  </a:lnTo>
                  <a:close/>
                </a:path>
              </a:pathLst>
            </a:custGeom>
            <a:blipFill>
              <a:blip r:embed="rId2"/>
              <a:stretch>
                <a:fillRect l="-19058" r="-19058"/>
              </a:stretch>
            </a:blipFill>
            <a:ln w="161925" cap="sq">
              <a:gradFill>
                <a:gsLst>
                  <a:gs pos="0">
                    <a:srgbClr val="2785FF">
                      <a:alpha val="100000"/>
                    </a:srgbClr>
                  </a:gs>
                  <a:gs pos="100000">
                    <a:srgbClr val="00377E">
                      <a:alpha val="100000"/>
                    </a:srgbClr>
                  </a:gs>
                </a:gsLst>
                <a:lin ang="5400000"/>
              </a:gradFill>
              <a:prstDash val="solid"/>
              <a:miter/>
            </a:ln>
          </p:spPr>
        </p:sp>
      </p:grpSp>
      <p:sp>
        <p:nvSpPr>
          <p:cNvPr id="7" name="TextBox 7"/>
          <p:cNvSpPr txBox="1"/>
          <p:nvPr/>
        </p:nvSpPr>
        <p:spPr>
          <a:xfrm>
            <a:off x="1028700" y="2630932"/>
            <a:ext cx="4343528" cy="1656969"/>
          </a:xfrm>
          <a:prstGeom prst="rect">
            <a:avLst/>
          </a:prstGeom>
        </p:spPr>
        <p:txBody>
          <a:bodyPr lIns="0" tIns="0" rIns="0" bIns="0" rtlCol="0" anchor="t">
            <a:spAutoFit/>
          </a:bodyPr>
          <a:lstStyle/>
          <a:p>
            <a:pPr algn="l">
              <a:lnSpc>
                <a:spcPts val="6047"/>
              </a:lnSpc>
            </a:pPr>
            <a:r>
              <a:rPr lang="en-US" sz="5599">
                <a:solidFill>
                  <a:srgbClr val="FBFBFB"/>
                </a:solidFill>
                <a:latin typeface="Cheddar"/>
                <a:ea typeface="Cheddar"/>
                <a:cs typeface="Cheddar"/>
                <a:sym typeface="Cheddar"/>
              </a:rPr>
              <a:t>CHALLENGES AHEAD</a:t>
            </a:r>
          </a:p>
        </p:txBody>
      </p:sp>
      <p:sp>
        <p:nvSpPr>
          <p:cNvPr id="8" name="TextBox 8"/>
          <p:cNvSpPr txBox="1"/>
          <p:nvPr/>
        </p:nvSpPr>
        <p:spPr>
          <a:xfrm>
            <a:off x="1028700" y="4459350"/>
            <a:ext cx="6298115" cy="1480185"/>
          </a:xfrm>
          <a:prstGeom prst="rect">
            <a:avLst/>
          </a:prstGeom>
        </p:spPr>
        <p:txBody>
          <a:bodyPr lIns="0" tIns="0" rIns="0" bIns="0" rtlCol="0" anchor="t">
            <a:spAutoFit/>
          </a:bodyPr>
          <a:lstStyle/>
          <a:p>
            <a:pPr algn="just">
              <a:lnSpc>
                <a:spcPts val="2940"/>
              </a:lnSpc>
            </a:pPr>
            <a:r>
              <a:rPr lang="en-US" sz="2100" spc="142">
                <a:solidFill>
                  <a:srgbClr val="FBFBFB"/>
                </a:solidFill>
                <a:latin typeface="TT Interphases"/>
                <a:ea typeface="TT Interphases"/>
                <a:cs typeface="TT Interphases"/>
                <a:sym typeface="TT Interphases"/>
              </a:rPr>
              <a:t>Despite the growing momentum for electric vehicles, several key challenges remain that need to be addressed to ensure sustainable and widespread adoption.</a:t>
            </a:r>
          </a:p>
        </p:txBody>
      </p:sp>
      <p:sp>
        <p:nvSpPr>
          <p:cNvPr id="9" name="TextBox 9"/>
          <p:cNvSpPr txBox="1"/>
          <p:nvPr/>
        </p:nvSpPr>
        <p:spPr>
          <a:xfrm>
            <a:off x="1028700" y="6513748"/>
            <a:ext cx="2860279" cy="365760"/>
          </a:xfrm>
          <a:prstGeom prst="rect">
            <a:avLst/>
          </a:prstGeom>
        </p:spPr>
        <p:txBody>
          <a:bodyPr lIns="0" tIns="0" rIns="0" bIns="0" rtlCol="0" anchor="t">
            <a:spAutoFit/>
          </a:bodyPr>
          <a:lstStyle/>
          <a:p>
            <a:pPr algn="l">
              <a:lnSpc>
                <a:spcPts val="2940"/>
              </a:lnSpc>
            </a:pPr>
            <a:r>
              <a:rPr lang="en-US" sz="2100" b="1" spc="142">
                <a:solidFill>
                  <a:srgbClr val="2785FF"/>
                </a:solidFill>
                <a:latin typeface="TT Interphases Bold"/>
                <a:ea typeface="TT Interphases Bold"/>
                <a:cs typeface="TT Interphases Bold"/>
                <a:sym typeface="TT Interphases Bold"/>
              </a:rPr>
              <a:t>UP-FRONT COST</a:t>
            </a:r>
          </a:p>
        </p:txBody>
      </p:sp>
      <p:sp>
        <p:nvSpPr>
          <p:cNvPr id="10" name="TextBox 10"/>
          <p:cNvSpPr txBox="1"/>
          <p:nvPr/>
        </p:nvSpPr>
        <p:spPr>
          <a:xfrm>
            <a:off x="1028700" y="7174906"/>
            <a:ext cx="4282517" cy="1851660"/>
          </a:xfrm>
          <a:prstGeom prst="rect">
            <a:avLst/>
          </a:prstGeom>
        </p:spPr>
        <p:txBody>
          <a:bodyPr lIns="0" tIns="0" rIns="0" bIns="0" rtlCol="0" anchor="t">
            <a:spAutoFit/>
          </a:bodyPr>
          <a:lstStyle/>
          <a:p>
            <a:pPr algn="just">
              <a:lnSpc>
                <a:spcPts val="2940"/>
              </a:lnSpc>
            </a:pPr>
            <a:r>
              <a:rPr lang="en-US" sz="2100" spc="142">
                <a:solidFill>
                  <a:srgbClr val="FBFBFB"/>
                </a:solidFill>
                <a:latin typeface="TT Interphases"/>
                <a:ea typeface="TT Interphases"/>
                <a:cs typeface="TT Interphases"/>
                <a:sym typeface="TT Interphases"/>
              </a:rPr>
              <a:t>Electric vehicles are still generally more expensive than internal combustion engine vehicles, primarily due to battery costs. </a:t>
            </a:r>
          </a:p>
        </p:txBody>
      </p:sp>
      <p:sp>
        <p:nvSpPr>
          <p:cNvPr id="11" name="TextBox 11"/>
          <p:cNvSpPr txBox="1"/>
          <p:nvPr/>
        </p:nvSpPr>
        <p:spPr>
          <a:xfrm>
            <a:off x="6082557" y="6513748"/>
            <a:ext cx="2860279" cy="365760"/>
          </a:xfrm>
          <a:prstGeom prst="rect">
            <a:avLst/>
          </a:prstGeom>
        </p:spPr>
        <p:txBody>
          <a:bodyPr lIns="0" tIns="0" rIns="0" bIns="0" rtlCol="0" anchor="t">
            <a:spAutoFit/>
          </a:bodyPr>
          <a:lstStyle/>
          <a:p>
            <a:pPr algn="l">
              <a:lnSpc>
                <a:spcPts val="2940"/>
              </a:lnSpc>
            </a:pPr>
            <a:r>
              <a:rPr lang="en-US" sz="2100" b="1" spc="142">
                <a:solidFill>
                  <a:srgbClr val="2785FF"/>
                </a:solidFill>
                <a:latin typeface="TT Interphases Bold"/>
                <a:ea typeface="TT Interphases Bold"/>
                <a:cs typeface="TT Interphases Bold"/>
                <a:sym typeface="TT Interphases Bold"/>
              </a:rPr>
              <a:t>RANGE ANXIETY</a:t>
            </a:r>
          </a:p>
        </p:txBody>
      </p:sp>
      <p:sp>
        <p:nvSpPr>
          <p:cNvPr id="12" name="TextBox 12"/>
          <p:cNvSpPr txBox="1"/>
          <p:nvPr/>
        </p:nvSpPr>
        <p:spPr>
          <a:xfrm>
            <a:off x="6082557" y="7174906"/>
            <a:ext cx="4282517" cy="1851660"/>
          </a:xfrm>
          <a:prstGeom prst="rect">
            <a:avLst/>
          </a:prstGeom>
        </p:spPr>
        <p:txBody>
          <a:bodyPr lIns="0" tIns="0" rIns="0" bIns="0" rtlCol="0" anchor="t">
            <a:spAutoFit/>
          </a:bodyPr>
          <a:lstStyle/>
          <a:p>
            <a:pPr algn="just">
              <a:lnSpc>
                <a:spcPts val="2940"/>
              </a:lnSpc>
            </a:pPr>
            <a:r>
              <a:rPr lang="en-US" sz="2100" spc="142">
                <a:solidFill>
                  <a:srgbClr val="FBFBFB"/>
                </a:solidFill>
                <a:latin typeface="TT Interphases"/>
                <a:ea typeface="TT Interphases"/>
                <a:cs typeface="TT Interphases"/>
                <a:sym typeface="TT Interphases"/>
              </a:rPr>
              <a:t>This "range anxiety" persists even though most daily trips are less than 50 kilometers, well within the capabilities of most modern EVs.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1058</TotalTime>
  <Words>486</Words>
  <Application>Microsoft Office PowerPoint</Application>
  <PresentationFormat>Custom</PresentationFormat>
  <Paragraphs>66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TT Interphases</vt:lpstr>
      <vt:lpstr>Cheddar</vt:lpstr>
      <vt:lpstr>TT Interphases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Admin</dc:creator>
  <cp:lastModifiedBy>nguyentien2005bg@gmail.com</cp:lastModifiedBy>
  <cp:revision>2</cp:revision>
  <dcterms:created xsi:type="dcterms:W3CDTF">2006-08-16T00:00:00Z</dcterms:created>
  <dcterms:modified xsi:type="dcterms:W3CDTF">2025-12-16T05:57:33Z</dcterms:modified>
  <dc:identifier>DAGyFzq4n74</dc:identifier>
</cp:coreProperties>
</file>